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ctiveX/activeX1.bin" ContentType="application/vnd.ms-office.activeX"/>
  <Override PartName="/ppt/activeX/activeX1.xml" ContentType="application/vnd.ms-office.activeX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62" r:id="rId6"/>
    <p:sldId id="258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65" r:id="rId17"/>
    <p:sldId id="305" r:id="rId18"/>
    <p:sldId id="317" r:id="rId19"/>
    <p:sldId id="318" r:id="rId20"/>
    <p:sldId id="319" r:id="rId21"/>
    <p:sldId id="264" r:id="rId22"/>
    <p:sldId id="263" r:id="rId23"/>
    <p:sldId id="307" r:id="rId24"/>
    <p:sldId id="308" r:id="rId25"/>
    <p:sldId id="306" r:id="rId26"/>
    <p:sldId id="309" r:id="rId27"/>
    <p:sldId id="310" r:id="rId28"/>
    <p:sldId id="311" r:id="rId29"/>
    <p:sldId id="312" r:id="rId30"/>
    <p:sldId id="313" r:id="rId31"/>
    <p:sldId id="314" r:id="rId32"/>
    <p:sldId id="321" r:id="rId33"/>
    <p:sldId id="315" r:id="rId34"/>
    <p:sldId id="322" r:id="rId35"/>
    <p:sldId id="323" r:id="rId36"/>
    <p:sldId id="324" r:id="rId37"/>
    <p:sldId id="325" r:id="rId38"/>
    <p:sldId id="326" r:id="rId39"/>
    <p:sldId id="316" r:id="rId40"/>
    <p:sldId id="327" r:id="rId41"/>
    <p:sldId id="328" r:id="rId42"/>
    <p:sldId id="329" r:id="rId43"/>
    <p:sldId id="330" r:id="rId44"/>
    <p:sldId id="266" r:id="rId45"/>
    <p:sldId id="267" r:id="rId46"/>
    <p:sldId id="26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44.wmf"/><Relationship Id="rId7" Type="http://schemas.openxmlformats.org/officeDocument/2006/relationships/image" Target="../media/image43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44.wmf"/><Relationship Id="rId7" Type="http://schemas.openxmlformats.org/officeDocument/2006/relationships/image" Target="../media/image43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4516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8612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9636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8499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gradFill rotWithShape="0">
          <a:gsLst>
            <a:gs pos="0">
              <a:schemeClr val="bg1"/>
            </a:gs>
            <a:gs pos="100000">
              <a:srgbClr val="B4F7F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3660" y="27820"/>
            <a:ext cx="10391253" cy="146231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512" y="1838476"/>
            <a:ext cx="5686129" cy="46627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3903" y="1838476"/>
            <a:ext cx="5686128" cy="46627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1549400" y="6243638"/>
            <a:ext cx="2540000" cy="457200"/>
          </a:xfrm>
          <a:prstGeom prst="rect">
            <a:avLst/>
          </a:prstGeom>
        </p:spPr>
        <p:txBody>
          <a:bodyPr lIns="71296" tIns="35648" rIns="71296" bIns="35648"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878917" y="6243638"/>
            <a:ext cx="3858684" cy="457200"/>
          </a:xfrm>
          <a:prstGeom prst="rect">
            <a:avLst/>
          </a:prstGeom>
        </p:spPr>
        <p:txBody>
          <a:bodyPr lIns="71296" tIns="35648" rIns="71296" bIns="35648"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9389533" y="6243638"/>
            <a:ext cx="2540000" cy="457200"/>
          </a:xfrm>
          <a:prstGeom prst="rect">
            <a:avLst/>
          </a:prstGeom>
        </p:spPr>
        <p:txBody>
          <a:bodyPr lIns="71296" tIns="35648" rIns="71296" bIns="35648"/>
          <a:p>
            <a:pPr lvl="0" eaLnBrk="1" hangingPunct="1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938588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7600" y="3938588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oleObject" Target="../embeddings/oleObject16.bin"/><Relationship Id="rId7" Type="http://schemas.openxmlformats.org/officeDocument/2006/relationships/image" Target="../media/image23.wmf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4.bin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3.bin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7.wmf"/><Relationship Id="rId14" Type="http://schemas.openxmlformats.org/officeDocument/2006/relationships/oleObject" Target="../embeddings/oleObject19.bin"/><Relationship Id="rId13" Type="http://schemas.openxmlformats.org/officeDocument/2006/relationships/image" Target="../media/image26.wmf"/><Relationship Id="rId12" Type="http://schemas.openxmlformats.org/officeDocument/2006/relationships/oleObject" Target="../embeddings/oleObject18.bin"/><Relationship Id="rId11" Type="http://schemas.openxmlformats.org/officeDocument/2006/relationships/image" Target="../media/image25.wmf"/><Relationship Id="rId10" Type="http://schemas.openxmlformats.org/officeDocument/2006/relationships/oleObject" Target="../embeddings/oleObject17.bin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w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3.bin"/><Relationship Id="rId3" Type="http://schemas.openxmlformats.org/officeDocument/2006/relationships/image" Target="../media/image30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emf"/><Relationship Id="rId2" Type="http://schemas.openxmlformats.org/officeDocument/2006/relationships/oleObject" Target="../embeddings/oleObject25.bin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.bin"/><Relationship Id="rId8" Type="http://schemas.openxmlformats.org/officeDocument/2006/relationships/image" Target="../media/image40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28.bin"/><Relationship Id="rId20" Type="http://schemas.openxmlformats.org/officeDocument/2006/relationships/vmlDrawing" Target="../drawings/vmlDrawing11.vml"/><Relationship Id="rId2" Type="http://schemas.openxmlformats.org/officeDocument/2006/relationships/image" Target="../media/image3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6.png"/><Relationship Id="rId17" Type="http://schemas.openxmlformats.org/officeDocument/2006/relationships/oleObject" Target="../embeddings/oleObject35.bin"/><Relationship Id="rId16" Type="http://schemas.openxmlformats.org/officeDocument/2006/relationships/image" Target="../media/image44.wmf"/><Relationship Id="rId15" Type="http://schemas.openxmlformats.org/officeDocument/2006/relationships/oleObject" Target="../embeddings/oleObject34.bin"/><Relationship Id="rId14" Type="http://schemas.openxmlformats.org/officeDocument/2006/relationships/image" Target="../media/image43.wmf"/><Relationship Id="rId13" Type="http://schemas.openxmlformats.org/officeDocument/2006/relationships/oleObject" Target="../embeddings/oleObject33.bin"/><Relationship Id="rId12" Type="http://schemas.openxmlformats.org/officeDocument/2006/relationships/image" Target="../media/image42.wmf"/><Relationship Id="rId11" Type="http://schemas.openxmlformats.org/officeDocument/2006/relationships/oleObject" Target="../embeddings/oleObject32.bin"/><Relationship Id="rId10" Type="http://schemas.openxmlformats.org/officeDocument/2006/relationships/image" Target="../media/image41.wmf"/><Relationship Id="rId1" Type="http://schemas.openxmlformats.org/officeDocument/2006/relationships/oleObject" Target="../embeddings/oleObject27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8" Type="http://schemas.openxmlformats.org/officeDocument/2006/relationships/image" Target="../media/image40.wmf"/><Relationship Id="rId7" Type="http://schemas.openxmlformats.org/officeDocument/2006/relationships/oleObject" Target="../embeddings/oleObject39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37.bin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3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6.png"/><Relationship Id="rId17" Type="http://schemas.openxmlformats.org/officeDocument/2006/relationships/oleObject" Target="../embeddings/oleObject44.bin"/><Relationship Id="rId16" Type="http://schemas.openxmlformats.org/officeDocument/2006/relationships/image" Target="../media/image44.wmf"/><Relationship Id="rId15" Type="http://schemas.openxmlformats.org/officeDocument/2006/relationships/oleObject" Target="../embeddings/oleObject43.bin"/><Relationship Id="rId14" Type="http://schemas.openxmlformats.org/officeDocument/2006/relationships/image" Target="../media/image43.wmf"/><Relationship Id="rId13" Type="http://schemas.openxmlformats.org/officeDocument/2006/relationships/oleObject" Target="../embeddings/oleObject42.bin"/><Relationship Id="rId12" Type="http://schemas.openxmlformats.org/officeDocument/2006/relationships/image" Target="../media/image42.wmf"/><Relationship Id="rId11" Type="http://schemas.openxmlformats.org/officeDocument/2006/relationships/oleObject" Target="../embeddings/oleObject41.bin"/><Relationship Id="rId10" Type="http://schemas.openxmlformats.org/officeDocument/2006/relationships/image" Target="../media/image41.wmf"/><Relationship Id="rId1" Type="http://schemas.openxmlformats.org/officeDocument/2006/relationships/oleObject" Target="../embeddings/oleObject3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8.wmf"/><Relationship Id="rId1" Type="http://schemas.openxmlformats.org/officeDocument/2006/relationships/control" Target="../activeX/activeX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48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0.emf"/><Relationship Id="rId12" Type="http://schemas.openxmlformats.org/officeDocument/2006/relationships/vmlDrawing" Target="../drawings/vmlDrawing1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45.bin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1" Type="http://schemas.openxmlformats.org/officeDocument/2006/relationships/oleObject" Target="../embeddings/oleObject50.bin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jpeg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8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57.wmf"/><Relationship Id="rId1" Type="http://schemas.openxmlformats.org/officeDocument/2006/relationships/oleObject" Target="../embeddings/oleObject5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2.w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61.wmf"/><Relationship Id="rId1" Type="http://schemas.openxmlformats.org/officeDocument/2006/relationships/oleObject" Target="../embeddings/oleObject55.bin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w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GIF"/><Relationship Id="rId2" Type="http://schemas.openxmlformats.org/officeDocument/2006/relationships/image" Target="../media/image63.wmf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71.wmf"/><Relationship Id="rId4" Type="http://schemas.openxmlformats.org/officeDocument/2006/relationships/oleObject" Target="../embeddings/oleObject57.bin"/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0.v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1.wmf"/><Relationship Id="rId2" Type="http://schemas.openxmlformats.org/officeDocument/2006/relationships/oleObject" Target="../embeddings/oleObject58.bin"/><Relationship Id="rId1" Type="http://schemas.openxmlformats.org/officeDocument/2006/relationships/image" Target="../media/image70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hyperlink" Target="../flash/&#21387;&#30005;/&#30707;&#33521;&#26230;&#20307;.avi" TargetMode="External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76.wmf"/><Relationship Id="rId1" Type="http://schemas.openxmlformats.org/officeDocument/2006/relationships/oleObject" Target="../embeddings/oleObject59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80.wmf"/><Relationship Id="rId1" Type="http://schemas.openxmlformats.org/officeDocument/2006/relationships/oleObject" Target="../embeddings/oleObject6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3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82.wmf"/><Relationship Id="rId1" Type="http://schemas.openxmlformats.org/officeDocument/2006/relationships/oleObject" Target="../embeddings/oleObject65.bin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8.GIF"/><Relationship Id="rId4" Type="http://schemas.openxmlformats.org/officeDocument/2006/relationships/image" Target="../media/image87.GIF"/><Relationship Id="rId3" Type="http://schemas.openxmlformats.org/officeDocument/2006/relationships/image" Target="../media/image86.wmf"/><Relationship Id="rId2" Type="http://schemas.openxmlformats.org/officeDocument/2006/relationships/oleObject" Target="../embeddings/oleObject68.bin"/><Relationship Id="rId1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GIF"/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0.w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9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0" name="Rectangle 1034"/>
          <p:cNvSpPr>
            <a:spLocks noChangeArrowheads="1"/>
          </p:cNvSpPr>
          <p:nvPr/>
        </p:nvSpPr>
        <p:spPr bwMode="auto">
          <a:xfrm>
            <a:off x="1774825" y="333375"/>
            <a:ext cx="2592388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测量概述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867" name="Rectangle 2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34"/>
          <p:cNvSpPr>
            <a:spLocks noChangeArrowheads="1"/>
          </p:cNvSpPr>
          <p:nvPr/>
        </p:nvSpPr>
        <p:spPr bwMode="auto">
          <a:xfrm>
            <a:off x="1847850" y="1196975"/>
            <a:ext cx="4248150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2.1.2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测量方法及其分类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869" name="Rectangle 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1033"/>
          <p:cNvSpPr txBox="1">
            <a:spLocks noChangeArrowheads="1"/>
          </p:cNvSpPr>
          <p:nvPr/>
        </p:nvSpPr>
        <p:spPr bwMode="auto">
          <a:xfrm>
            <a:off x="1703388" y="2133600"/>
            <a:ext cx="8640763" cy="345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77800" marR="0" indent="-177800" algn="just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按获得</a:t>
            </a:r>
            <a:r>
              <a:rPr kumimoji="0" lang="zh-CN" altLang="en-US" sz="2200" b="1" kern="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测量值的方法</a:t>
            </a: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分：</a:t>
            </a:r>
            <a:r>
              <a:rPr kumimoji="0" lang="zh-CN" altLang="en-US" sz="2200" b="1" kern="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直接测量、间接测量、组合测量</a:t>
            </a:r>
            <a:endParaRPr kumimoji="0" lang="en-US" altLang="zh-CN" sz="2200" b="1" kern="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7800" marR="0" indent="-177800" algn="just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按测量的精度分：</a:t>
            </a:r>
            <a:r>
              <a:rPr kumimoji="0" lang="zh-CN" altLang="en-US" sz="2200" b="1" kern="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等精度测量、不等精度测量</a:t>
            </a:r>
            <a:endParaRPr kumimoji="0" lang="en-US" altLang="zh-CN" sz="2200" b="1" kern="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7800" marR="0" indent="-177800" algn="just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按侧量的方式分：</a:t>
            </a:r>
            <a:r>
              <a:rPr kumimoji="0" lang="zh-CN" altLang="en-US" sz="2200" b="1" kern="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偏差式测量、零位式测量、微差式测量</a:t>
            </a:r>
            <a:endParaRPr kumimoji="0" lang="en-US" altLang="zh-CN" sz="2200" b="1" kern="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7800" marR="0" indent="-177800" algn="just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按被测量变化分：</a:t>
            </a:r>
            <a:r>
              <a:rPr kumimoji="0" lang="zh-CN" altLang="en-US" sz="2200" b="1" kern="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静态测量、动态测量</a:t>
            </a:r>
            <a:endParaRPr kumimoji="0" lang="en-US" altLang="zh-CN" sz="2200" b="1" kern="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7800" marR="0" indent="-177800" algn="just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按敏感元件是否与被测介质接触分：</a:t>
            </a:r>
            <a:r>
              <a:rPr kumimoji="0" lang="zh-CN" altLang="en-US" sz="2200" b="1" kern="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接触测量、非接触测量</a:t>
            </a:r>
            <a:endParaRPr kumimoji="0" lang="en-US" altLang="zh-CN" sz="2200" b="1" kern="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7800" marR="0" indent="-177800" algn="just" defTabSz="914400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按测量系统是否向被测对象赋能分：</a:t>
            </a:r>
            <a:r>
              <a:rPr kumimoji="0" lang="zh-CN" altLang="en-US" sz="2200" b="1" kern="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主动式测量、被动式测量</a:t>
            </a:r>
            <a:endParaRPr kumimoji="0" lang="zh-CN" altLang="en-US" sz="2200" b="1" kern="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4"/>
          <p:cNvSpPr/>
          <p:nvPr/>
        </p:nvSpPr>
        <p:spPr>
          <a:xfrm>
            <a:off x="1703388" y="405606"/>
            <a:ext cx="8640762" cy="1476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176530" lvl="0" indent="-17653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变隙式传感器的测量范围与灵敏度及线性度之间存在矛盾，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0" indent="-17653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变隙式电感传感器用于测量微小位移量的场合。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6530" lvl="0" indent="-17653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为减小非线性误差，实际测量广泛采用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差动变隙式传感器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11" name="Rectangle 30"/>
          <p:cNvSpPr/>
          <p:nvPr/>
        </p:nvSpPr>
        <p:spPr>
          <a:xfrm>
            <a:off x="1524000" y="2984501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17412" name="Object 29"/>
          <p:cNvGraphicFramePr>
            <a:graphicFrameLocks noChangeAspect="1"/>
          </p:cNvGraphicFramePr>
          <p:nvPr/>
        </p:nvGraphicFramePr>
        <p:xfrm>
          <a:off x="1919288" y="1868488"/>
          <a:ext cx="73406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3302000" imgH="406400" progId="Equation.DSMT4">
                  <p:embed/>
                </p:oleObj>
              </mc:Choice>
              <mc:Fallback>
                <p:oleObj name="" r:id="rId1" imgW="3302000" imgH="4064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19288" y="1868488"/>
                        <a:ext cx="7340600" cy="900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Rectangle 34"/>
          <p:cNvSpPr/>
          <p:nvPr/>
        </p:nvSpPr>
        <p:spPr>
          <a:xfrm>
            <a:off x="1524000" y="2984501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17414" name="Object 33"/>
          <p:cNvGraphicFramePr>
            <a:graphicFrameLocks noChangeAspect="1"/>
          </p:cNvGraphicFramePr>
          <p:nvPr/>
        </p:nvGraphicFramePr>
        <p:xfrm>
          <a:off x="2135188" y="3100388"/>
          <a:ext cx="136842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3" imgW="723900" imgH="431800" progId="Equation.DSMT4">
                  <p:embed/>
                </p:oleObj>
              </mc:Choice>
              <mc:Fallback>
                <p:oleObj name="" r:id="rId3" imgW="723900" imgH="431800" progId="Equation.DSMT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188" y="3100388"/>
                        <a:ext cx="1368425" cy="8112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Rectangle 36"/>
          <p:cNvSpPr/>
          <p:nvPr/>
        </p:nvSpPr>
        <p:spPr>
          <a:xfrm>
            <a:off x="1524000" y="2870201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17416" name="Object 35"/>
          <p:cNvGraphicFramePr>
            <a:graphicFrameLocks noChangeAspect="1"/>
          </p:cNvGraphicFramePr>
          <p:nvPr/>
        </p:nvGraphicFramePr>
        <p:xfrm>
          <a:off x="4440238" y="2781300"/>
          <a:ext cx="18002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5" imgW="965200" imgH="660400" progId="Equation.DSMT4">
                  <p:embed/>
                </p:oleObj>
              </mc:Choice>
              <mc:Fallback>
                <p:oleObj name="" r:id="rId5" imgW="965200" imgH="660400" progId="Equation.DSMT4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0238" y="2781300"/>
                        <a:ext cx="1800225" cy="1228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Rectangle 43"/>
          <p:cNvSpPr/>
          <p:nvPr/>
        </p:nvSpPr>
        <p:spPr>
          <a:xfrm>
            <a:off x="1524000" y="2994026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32778" name="Rectangle 44"/>
          <p:cNvSpPr>
            <a:spLocks noChangeArrowheads="1"/>
          </p:cNvSpPr>
          <p:nvPr/>
        </p:nvSpPr>
        <p:spPr bwMode="auto">
          <a:xfrm>
            <a:off x="1774825" y="4292759"/>
            <a:ext cx="4968875" cy="193802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marL="93980" marR="0" lvl="1" indent="-9398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差动式变间隙电感传感器的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灵敏度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是单线圈式的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倍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3980" marR="0" lvl="1" indent="-9398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差动式变间隙电感传感器的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非线性项次数高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线性度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得到明显改善。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419" name="Text Box 28"/>
          <p:cNvSpPr txBox="1"/>
          <p:nvPr/>
        </p:nvSpPr>
        <p:spPr>
          <a:xfrm>
            <a:off x="7795261" y="6237288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差动变隙式电感传感器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20" name="图片 15"/>
          <p:cNvPicPr>
            <a:picLocks noChangeAspect="1"/>
          </p:cNvPicPr>
          <p:nvPr/>
        </p:nvPicPr>
        <p:blipFill>
          <a:blip r:embed="rId7"/>
          <a:srcRect l="36337" t="30846" r="35922" b="22997"/>
          <a:stretch>
            <a:fillRect/>
          </a:stretch>
        </p:blipFill>
        <p:spPr>
          <a:xfrm>
            <a:off x="7032625" y="2768600"/>
            <a:ext cx="3527425" cy="345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21" name="TextBox 12"/>
          <p:cNvSpPr txBox="1"/>
          <p:nvPr/>
        </p:nvSpPr>
        <p:spPr>
          <a:xfrm>
            <a:off x="4367213" y="2781300"/>
            <a:ext cx="1989137" cy="7683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endParaRPr lang="zh-CN" altLang="en-US" sz="4400" dirty="0"/>
          </a:p>
        </p:txBody>
      </p:sp>
      <p:sp>
        <p:nvSpPr>
          <p:cNvPr id="17422" name="TextBox 13"/>
          <p:cNvSpPr txBox="1"/>
          <p:nvPr/>
        </p:nvSpPr>
        <p:spPr>
          <a:xfrm>
            <a:off x="6743700" y="1897063"/>
            <a:ext cx="792163" cy="7683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endParaRPr lang="zh-CN" altLang="en-US" sz="44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460534"/>
            <a:ext cx="4457700" cy="607695"/>
          </a:xfrm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609600" marR="0" lvl="0" indent="-6096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交流电桥式测量电路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0483" name="Picture 5" descr="4-4-5"/>
          <p:cNvPicPr>
            <a:picLocks noChangeAspect="1"/>
          </p:cNvPicPr>
          <p:nvPr>
            <p:ph idx="1"/>
          </p:nvPr>
        </p:nvPicPr>
        <p:blipFill>
          <a:blip r:embed="rId1"/>
          <a:srcRect l="8060" t="2745" r="70135" b="20227"/>
          <a:stretch>
            <a:fillRect/>
          </a:stretch>
        </p:blipFill>
        <p:spPr>
          <a:xfrm>
            <a:off x="1690688" y="1457325"/>
            <a:ext cx="2676525" cy="3040063"/>
          </a:xfrm>
        </p:spPr>
      </p:pic>
      <p:graphicFrame>
        <p:nvGraphicFramePr>
          <p:cNvPr id="20484" name="Object 15"/>
          <p:cNvGraphicFramePr>
            <a:graphicFrameLocks noChangeAspect="1"/>
          </p:cNvGraphicFramePr>
          <p:nvPr/>
        </p:nvGraphicFramePr>
        <p:xfrm>
          <a:off x="5411788" y="35687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2" imgW="114300" imgH="215900" progId="Equation.3">
                  <p:embed/>
                </p:oleObj>
              </mc:Choice>
              <mc:Fallback>
                <p:oleObj name="" r:id="rId2" imgW="114300" imgH="21590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1788" y="356870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4483100" y="1196975"/>
            <a:ext cx="5076825" cy="860425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" rIns="180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82880" marR="0" lvl="0" indent="-18288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电桥平衡条件：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 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; 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3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 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4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R</a:t>
            </a:r>
            <a:endParaRPr kumimoji="1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82880" marR="0" lvl="0" indent="-18288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平衡状态下：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U</a:t>
            </a:r>
            <a:r>
              <a:rPr kumimoji="1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＝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0486" name="Text Box 28"/>
          <p:cNvSpPr txBox="1"/>
          <p:nvPr/>
        </p:nvSpPr>
        <p:spPr>
          <a:xfrm>
            <a:off x="1929448" y="4614863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交流电桥测量电路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0487" name="对象 5"/>
          <p:cNvGraphicFramePr>
            <a:graphicFrameLocks noChangeAspect="1"/>
          </p:cNvGraphicFramePr>
          <p:nvPr/>
        </p:nvGraphicFramePr>
        <p:xfrm>
          <a:off x="4716463" y="2820988"/>
          <a:ext cx="22621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4" imgW="1256665" imgH="203200" progId="Equation.3">
                  <p:embed/>
                </p:oleObj>
              </mc:Choice>
              <mc:Fallback>
                <p:oleObj name="" r:id="rId4" imgW="1256665" imgH="2032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2820988"/>
                        <a:ext cx="2262187" cy="358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对象 6"/>
          <p:cNvGraphicFramePr>
            <a:graphicFrameLocks noChangeAspect="1"/>
          </p:cNvGraphicFramePr>
          <p:nvPr/>
        </p:nvGraphicFramePr>
        <p:xfrm>
          <a:off x="7775575" y="2652713"/>
          <a:ext cx="1027113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6" imgW="635000" imgH="431800" progId="Equation.3">
                  <p:embed/>
                </p:oleObj>
              </mc:Choice>
              <mc:Fallback>
                <p:oleObj name="" r:id="rId6" imgW="635000" imgH="4318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5575" y="2652713"/>
                        <a:ext cx="1027113" cy="690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Rectangle 25"/>
          <p:cNvSpPr/>
          <p:nvPr/>
        </p:nvSpPr>
        <p:spPr>
          <a:xfrm>
            <a:off x="1524000" y="912178"/>
            <a:ext cx="210820" cy="21399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zh-CN" altLang="zh-CN" sz="800" dirty="0"/>
              <a:t> </a:t>
            </a:r>
            <a:endParaRPr lang="zh-CN" altLang="zh-CN" sz="2400" dirty="0"/>
          </a:p>
        </p:txBody>
      </p:sp>
      <p:sp>
        <p:nvSpPr>
          <p:cNvPr id="12" name="矩形 11"/>
          <p:cNvSpPr/>
          <p:nvPr/>
        </p:nvSpPr>
        <p:spPr>
          <a:xfrm>
            <a:off x="4567238" y="2133600"/>
            <a:ext cx="5554663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对于高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Q 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值的差动自感传感器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           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491" name="对象 12"/>
          <p:cNvGraphicFramePr>
            <a:graphicFrameLocks noChangeAspect="1"/>
          </p:cNvGraphicFramePr>
          <p:nvPr/>
        </p:nvGraphicFramePr>
        <p:xfrm>
          <a:off x="8194675" y="2027238"/>
          <a:ext cx="76993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8" imgW="520700" imgH="393700" progId="Equation.3">
                  <p:embed/>
                </p:oleObj>
              </mc:Choice>
              <mc:Fallback>
                <p:oleObj name="" r:id="rId8" imgW="520700" imgH="3937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94675" y="2027238"/>
                        <a:ext cx="769938" cy="604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 bwMode="auto">
          <a:xfrm>
            <a:off x="6978650" y="2767013"/>
            <a:ext cx="73025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 eaLnBrk="1" hangingPunct="1">
              <a:buClrTx/>
              <a:buSzTx/>
              <a:buFontTx/>
              <a:buNone/>
              <a:defRPr/>
            </a:pPr>
            <a:r>
              <a:rPr kumimoji="1" lang="en-US" altLang="zh-CN" sz="1600" kern="12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则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0493" name="Rectangle 35"/>
          <p:cNvSpPr/>
          <p:nvPr/>
        </p:nvSpPr>
        <p:spPr>
          <a:xfrm>
            <a:off x="1524000" y="-230187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20494" name="对象 18"/>
          <p:cNvGraphicFramePr>
            <a:graphicFrameLocks noChangeAspect="1"/>
          </p:cNvGraphicFramePr>
          <p:nvPr/>
        </p:nvGraphicFramePr>
        <p:xfrm>
          <a:off x="5016500" y="3429000"/>
          <a:ext cx="3108325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0" imgW="1727200" imgH="457200" progId="Equation.3">
                  <p:embed/>
                </p:oleObj>
              </mc:Choice>
              <mc:Fallback>
                <p:oleObj name="" r:id="rId10" imgW="1727200" imgH="457200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6500" y="3429000"/>
                        <a:ext cx="3108325" cy="833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Rectangle 37"/>
          <p:cNvSpPr/>
          <p:nvPr/>
        </p:nvSpPr>
        <p:spPr>
          <a:xfrm>
            <a:off x="1524000" y="-230187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20496" name="对象 20"/>
          <p:cNvGraphicFramePr>
            <a:graphicFrameLocks noChangeAspect="1"/>
          </p:cNvGraphicFramePr>
          <p:nvPr/>
        </p:nvGraphicFramePr>
        <p:xfrm>
          <a:off x="7824788" y="4633913"/>
          <a:ext cx="18065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2" imgW="837565" imgH="406400" progId="Equation.DSMT4">
                  <p:embed/>
                </p:oleObj>
              </mc:Choice>
              <mc:Fallback>
                <p:oleObj name="" r:id="rId12" imgW="837565" imgH="406400" progId="Equation.DSMT4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24788" y="4633913"/>
                        <a:ext cx="1806575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/>
          <p:cNvSpPr/>
          <p:nvPr/>
        </p:nvSpPr>
        <p:spPr>
          <a:xfrm>
            <a:off x="8183563" y="3573463"/>
            <a:ext cx="179705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（半桥电路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498" name="Object 17"/>
          <p:cNvGraphicFramePr>
            <a:graphicFrameLocks noChangeAspect="1"/>
          </p:cNvGraphicFramePr>
          <p:nvPr/>
        </p:nvGraphicFramePr>
        <p:xfrm>
          <a:off x="5303838" y="4660900"/>
          <a:ext cx="13684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4" imgW="723900" imgH="431800" progId="Equation.3">
                  <p:embed/>
                </p:oleObj>
              </mc:Choice>
              <mc:Fallback>
                <p:oleObj name="" r:id="rId14" imgW="723900" imgH="4318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03838" y="4660900"/>
                        <a:ext cx="1368425" cy="817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4567238" y="4868863"/>
            <a:ext cx="43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  <a:sym typeface="Wingdings" panose="05000000000000000000" pitchFamily="2" charset="2"/>
              </a:rPr>
              <a:t>因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6808788" y="4868863"/>
            <a:ext cx="730250" cy="3987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algn="just" defTabSz="914400" eaLnBrk="1" hangingPunct="1">
              <a:buClrTx/>
              <a:buSzTx/>
              <a:buFontTx/>
              <a:buNone/>
              <a:defRPr/>
            </a:pPr>
            <a:r>
              <a:rPr kumimoji="1" lang="en-US" altLang="zh-CN" sz="1600" kern="12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则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56088" y="5789613"/>
            <a:ext cx="585533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电桥输出电压与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成正比，相位与移动方向有关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0502" name="TextBox 22"/>
          <p:cNvSpPr txBox="1"/>
          <p:nvPr/>
        </p:nvSpPr>
        <p:spPr>
          <a:xfrm>
            <a:off x="7708900" y="4684713"/>
            <a:ext cx="1987550" cy="7683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endParaRPr lang="zh-CN" altLang="en-US" sz="440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3"/>
          <p:cNvSpPr>
            <a:spLocks noGrp="1"/>
          </p:cNvSpPr>
          <p:nvPr>
            <p:ph idx="1"/>
          </p:nvPr>
        </p:nvSpPr>
        <p:spPr>
          <a:xfrm>
            <a:off x="2071688" y="4479925"/>
            <a:ext cx="8278812" cy="1397000"/>
          </a:xfrm>
        </p:spPr>
        <p:txBody>
          <a:bodyPr vert="horz" wrap="square" lIns="91440" tIns="45720" rIns="91440" bIns="45720" anchor="t" anchorCtr="0"/>
          <a:p>
            <a:pPr marL="342900" lvl="1" indent="-342900">
              <a:lnSpc>
                <a:spcPct val="200000"/>
              </a:lnSpc>
              <a:spcBef>
                <a:spcPct val="0"/>
              </a:spcBef>
              <a:buSzPct val="81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ea typeface="微软雅黑" panose="020B0503020204020204" charset="-122"/>
              </a:rPr>
              <a:t>差动式变间隙电感传感器的灵敏度是单线圈式的</a:t>
            </a:r>
            <a:r>
              <a:rPr lang="en-US" altLang="zh-CN" sz="2000" b="1" dirty="0">
                <a:ea typeface="微软雅黑" panose="020B0503020204020204" charset="-122"/>
              </a:rPr>
              <a:t>2</a:t>
            </a:r>
            <a:r>
              <a:rPr lang="zh-CN" altLang="en-US" sz="2000" b="1" dirty="0">
                <a:ea typeface="微软雅黑" panose="020B0503020204020204" charset="-122"/>
              </a:rPr>
              <a:t>倍；</a:t>
            </a:r>
            <a:endParaRPr lang="zh-CN" altLang="en-US" sz="2000" b="1" dirty="0">
              <a:ea typeface="微软雅黑" panose="020B0503020204020204" charset="-122"/>
            </a:endParaRPr>
          </a:p>
          <a:p>
            <a:pPr marL="342900" lvl="1" indent="-342900">
              <a:lnSpc>
                <a:spcPct val="200000"/>
              </a:lnSpc>
              <a:spcBef>
                <a:spcPct val="0"/>
              </a:spcBef>
              <a:buSzPct val="81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ea typeface="微软雅黑" panose="020B0503020204020204" charset="-122"/>
              </a:rPr>
              <a:t>差动式变间隙电感传感器的非线性项次数高，线性度明显改善。</a:t>
            </a:r>
            <a:endParaRPr lang="zh-CN" altLang="en-US" sz="2000" b="1" dirty="0">
              <a:ea typeface="微软雅黑" panose="020B0503020204020204" charset="-122"/>
            </a:endParaRPr>
          </a:p>
        </p:txBody>
      </p:sp>
      <p:graphicFrame>
        <p:nvGraphicFramePr>
          <p:cNvPr id="21507" name="Object 4"/>
          <p:cNvGraphicFramePr>
            <a:graphicFrameLocks noChangeAspect="1"/>
          </p:cNvGraphicFramePr>
          <p:nvPr/>
        </p:nvGraphicFramePr>
        <p:xfrm>
          <a:off x="4943475" y="1377950"/>
          <a:ext cx="1620838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" imgW="723900" imgH="431800" progId="Equation.3">
                  <p:embed/>
                </p:oleObj>
              </mc:Choice>
              <mc:Fallback>
                <p:oleObj name="" r:id="rId1" imgW="723900" imgH="4318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43475" y="1377950"/>
                        <a:ext cx="1620838" cy="968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5"/>
          <p:cNvGraphicFramePr>
            <a:graphicFrameLocks noChangeAspect="1"/>
          </p:cNvGraphicFramePr>
          <p:nvPr/>
        </p:nvGraphicFramePr>
        <p:xfrm>
          <a:off x="4800600" y="2613025"/>
          <a:ext cx="1854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927100" imgH="647700" progId="Equation.3">
                  <p:embed/>
                </p:oleObj>
              </mc:Choice>
              <mc:Fallback>
                <p:oleObj name="" r:id="rId3" imgW="927100" imgH="6477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0600" y="2613025"/>
                        <a:ext cx="1854200" cy="1295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Rectangle 3"/>
          <p:cNvSpPr txBox="1">
            <a:spLocks noChangeArrowheads="1"/>
          </p:cNvSpPr>
          <p:nvPr/>
        </p:nvSpPr>
        <p:spPr bwMode="auto">
          <a:xfrm>
            <a:off x="1703388" y="503397"/>
            <a:ext cx="5905500" cy="60769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 marL="609600" indent="-609600" eaLnBrk="0" hangingPunct="0">
              <a:lnSpc>
                <a:spcPct val="120000"/>
              </a:lnSpc>
              <a:spcBef>
                <a:spcPct val="50000"/>
              </a:spcBef>
              <a:defRPr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 algn="ctr" eaLnBrk="0" hangingPunct="0"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2pPr>
            <a:lvl3pPr algn="ctr" eaLnBrk="0" hangingPunct="0"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3pPr>
            <a:lvl4pPr algn="ctr" eaLnBrk="0" hangingPunct="0"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4pPr>
            <a:lvl5pPr algn="ctr" eaLnBrk="0" hangingPunct="0"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a typeface="宋体" panose="02010600030101010101" pitchFamily="2" charset="-122"/>
              </a:defRPr>
            </a:lvl9pPr>
          </a:lstStyle>
          <a:p>
            <a:pPr marL="609600" marR="0" lvl="0" indent="-6096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交流电桥式测量电路灵敏度分析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92313" y="1512888"/>
            <a:ext cx="2232025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eaLnBrk="0" hangingPunct="0">
              <a:defRPr sz="28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灵敏度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K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为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1511" name="Rectangle 3"/>
          <p:cNvSpPr txBox="1"/>
          <p:nvPr/>
        </p:nvSpPr>
        <p:spPr>
          <a:xfrm>
            <a:off x="1919288" y="4057650"/>
            <a:ext cx="1576387" cy="4238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/>
            <a:r>
              <a:rPr lang="zh-CN" altLang="en-US" sz="2000" b="1" dirty="0">
                <a:ea typeface="微软雅黑" panose="020B0503020204020204" charset="-122"/>
              </a:rPr>
              <a:t>两点结论</a:t>
            </a:r>
            <a:endParaRPr lang="zh-CN" altLang="en-US" sz="2000" b="1" dirty="0">
              <a:ea typeface="微软雅黑" panose="020B0503020204020204" charset="-122"/>
            </a:endParaRPr>
          </a:p>
        </p:txBody>
      </p:sp>
      <p:sp>
        <p:nvSpPr>
          <p:cNvPr id="21512" name="TextBox 7"/>
          <p:cNvSpPr txBox="1"/>
          <p:nvPr/>
        </p:nvSpPr>
        <p:spPr>
          <a:xfrm>
            <a:off x="4791075" y="2613025"/>
            <a:ext cx="1916113" cy="7683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endParaRPr lang="zh-CN" altLang="en-US" sz="4400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477203"/>
            <a:ext cx="4032250" cy="607695"/>
          </a:xfrm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609600" marR="0" lvl="0" indent="-6096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变压器式交流电桥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2531" name="Picture 4" descr="4-4-5"/>
          <p:cNvPicPr>
            <a:picLocks noChangeAspect="1"/>
          </p:cNvPicPr>
          <p:nvPr>
            <p:ph idx="1"/>
          </p:nvPr>
        </p:nvPicPr>
        <p:blipFill>
          <a:blip r:embed="rId1"/>
          <a:srcRect l="65936" t="14035" r="3040" b="19926"/>
          <a:stretch>
            <a:fillRect/>
          </a:stretch>
        </p:blipFill>
        <p:spPr>
          <a:xfrm>
            <a:off x="6311900" y="720725"/>
            <a:ext cx="3746500" cy="2736850"/>
          </a:xfrm>
        </p:spPr>
      </p:pic>
      <p:graphicFrame>
        <p:nvGraphicFramePr>
          <p:cNvPr id="22532" name="Object 6"/>
          <p:cNvGraphicFramePr>
            <a:graphicFrameLocks noChangeAspect="1"/>
          </p:cNvGraphicFramePr>
          <p:nvPr/>
        </p:nvGraphicFramePr>
        <p:xfrm>
          <a:off x="2063750" y="979488"/>
          <a:ext cx="36401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2" imgW="1879600" imgH="520700" progId="Equation.3">
                  <p:embed/>
                </p:oleObj>
              </mc:Choice>
              <mc:Fallback>
                <p:oleObj name="" r:id="rId2" imgW="1879600" imgH="5207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3750" y="979488"/>
                        <a:ext cx="3640138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1863725" y="1989138"/>
            <a:ext cx="5162550" cy="110680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当传感器衔铁上移时，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即：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+Δ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 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-Δ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 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此时</a:t>
            </a:r>
            <a:endParaRPr kumimoji="1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2534" name="Object 8"/>
          <p:cNvGraphicFramePr>
            <a:graphicFrameLocks noChangeAspect="1"/>
          </p:cNvGraphicFramePr>
          <p:nvPr/>
        </p:nvGraphicFramePr>
        <p:xfrm>
          <a:off x="3216275" y="2957513"/>
          <a:ext cx="280670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4" imgW="1497965" imgH="482600" progId="Equation.3">
                  <p:embed/>
                </p:oleObj>
              </mc:Choice>
              <mc:Fallback>
                <p:oleObj name="" r:id="rId4" imgW="1497965" imgH="4826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6275" y="2957513"/>
                        <a:ext cx="2806700" cy="903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9"/>
          <p:cNvGraphicFramePr>
            <a:graphicFrameLocks noChangeAspect="1"/>
          </p:cNvGraphicFramePr>
          <p:nvPr/>
        </p:nvGraphicFramePr>
        <p:xfrm>
          <a:off x="3503613" y="4365625"/>
          <a:ext cx="2592387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6" imgW="1384300" imgH="482600" progId="Equation.3">
                  <p:embed/>
                </p:oleObj>
              </mc:Choice>
              <mc:Fallback>
                <p:oleObj name="" r:id="rId6" imgW="1384300" imgH="4826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03613" y="4365625"/>
                        <a:ext cx="2592387" cy="903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10"/>
          <p:cNvSpPr>
            <a:spLocks noChangeArrowheads="1"/>
          </p:cNvSpPr>
          <p:nvPr/>
        </p:nvSpPr>
        <p:spPr bwMode="auto">
          <a:xfrm>
            <a:off x="1879600" y="3716338"/>
            <a:ext cx="6840538" cy="144526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当传感器衔铁下移时，即：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-Δ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 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+Δ</a:t>
            </a:r>
            <a:r>
              <a:rPr kumimoji="1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 </a:t>
            </a:r>
            <a:endParaRPr kumimoji="1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此时</a:t>
            </a:r>
            <a:endParaRPr kumimoji="1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92313" y="5283200"/>
            <a:ext cx="8480425" cy="1476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6530" marR="0" lvl="0" indent="-17653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衔铁上、下移动时，输出电压大小相等，极性相反，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6530" marR="0" lvl="0" indent="-17653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由于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U</a:t>
            </a:r>
            <a:r>
              <a:rPr kumimoji="1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是交流电压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输出指示无法判断位移方向，必须采用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相敏检波器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鉴别输出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电压极性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随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位移方向</a:t>
            </a:r>
            <a:r>
              <a:rPr kumimoji="1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而产生的变化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9060" y="212725"/>
            <a:ext cx="3839210" cy="65366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631950" y="620713"/>
            <a:ext cx="8458200" cy="329120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一、光纤的结构和传光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原理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光纤的结构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光导纤维的简称，结构如图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8-33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所示。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纤芯：中心的圆柱体；掺杂的石英玻璃制成，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折射率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 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&gt;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包层：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围绕纤芯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的圆形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外层，不同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掺杂的石英玻璃制成，折射率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保护套：在包层外面的一层，尼龙材料。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pSp>
        <p:nvGrpSpPr>
          <p:cNvPr id="72707" name="Group 3"/>
          <p:cNvGrpSpPr/>
          <p:nvPr/>
        </p:nvGrpSpPr>
        <p:grpSpPr>
          <a:xfrm>
            <a:off x="2279650" y="4221163"/>
            <a:ext cx="7429500" cy="2027237"/>
            <a:chOff x="336" y="2016"/>
            <a:chExt cx="5088" cy="1595"/>
          </a:xfrm>
        </p:grpSpPr>
        <p:pic>
          <p:nvPicPr>
            <p:cNvPr id="72710" name="Picture 4" descr="8-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6" y="2016"/>
              <a:ext cx="5088" cy="15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2711" name="Text Box 5"/>
            <p:cNvSpPr txBox="1"/>
            <p:nvPr/>
          </p:nvSpPr>
          <p:spPr>
            <a:xfrm>
              <a:off x="2544" y="3312"/>
              <a:ext cx="336" cy="24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tIns="0" bIns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33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2708" name="Rectangle 7"/>
          <p:cNvSpPr/>
          <p:nvPr/>
        </p:nvSpPr>
        <p:spPr>
          <a:xfrm>
            <a:off x="1524000" y="283527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72709" name="Object 6"/>
          <p:cNvGraphicFramePr>
            <a:graphicFrameLocks noChangeAspect="1"/>
          </p:cNvGraphicFramePr>
          <p:nvPr/>
        </p:nvGraphicFramePr>
        <p:xfrm>
          <a:off x="6762750" y="333375"/>
          <a:ext cx="360045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2" imgW="1704975" imgH="828675" progId="Visio.Drawing.11">
                  <p:embed/>
                </p:oleObj>
              </mc:Choice>
              <mc:Fallback>
                <p:oleObj name="" r:id="rId2" imgW="1704975" imgH="828675" progId="Visio.Drawing.11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62750" y="333375"/>
                        <a:ext cx="3600450" cy="173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1631950" y="620713"/>
            <a:ext cx="8783638" cy="312864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-45720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光纤的传光原理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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" marR="0" lvl="1" indent="-18288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光纤的传输：基于光的全内反射。 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82880" marR="0" lvl="1" indent="-18288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设有一段圆柱形光纤，如图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8-34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所示，两个端面均为光滑的平面。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82880" marR="0" lvl="1" indent="-18288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光线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射入一个端面并与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圆柱轴线成 </a:t>
            </a:r>
            <a:r>
              <a:rPr kumimoji="1" lang="en-US" altLang="zh-CN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θ</a:t>
            </a:r>
            <a:r>
              <a:rPr kumimoji="1" lang="en-US" altLang="zh-CN" sz="2000" b="1" i="1" u="none" strike="noStrike" kern="1200" cap="none" spc="0" normalizeH="0" baseline="-20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1" u="none" strike="noStrike" kern="120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角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时，在光纤内折射成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θ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’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，然后以</a:t>
            </a:r>
            <a:r>
              <a:rPr kumimoji="1" lang="en-US" altLang="zh-CN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φ</a:t>
            </a:r>
            <a:r>
              <a:rPr kumimoji="1" lang="en-US" altLang="zh-CN" sz="2000" b="1" i="1" u="none" strike="noStrike" kern="1200" cap="none" spc="0" normalizeH="0" baseline="-20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角入射至纤芯与包层的界面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部分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光线透射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到包层，一部分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反射回纤芯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82880" marR="0" lvl="1" indent="-18288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若要在界面上发生全反射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则纤芯与界面的光线入射角</a:t>
            </a:r>
            <a:r>
              <a:rPr kumimoji="1" lang="en-US" altLang="zh-CN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φ</a:t>
            </a:r>
            <a:r>
              <a:rPr kumimoji="1" lang="en-US" altLang="zh-CN" sz="2000" b="1" i="1" u="none" strike="noStrike" kern="1200" cap="none" spc="0" normalizeH="0" baseline="-20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1" u="none" strike="noStrike" kern="120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大于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临界角。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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pSp>
        <p:nvGrpSpPr>
          <p:cNvPr id="73731" name="Group 3"/>
          <p:cNvGrpSpPr/>
          <p:nvPr/>
        </p:nvGrpSpPr>
        <p:grpSpPr>
          <a:xfrm>
            <a:off x="3287713" y="3500438"/>
            <a:ext cx="6324600" cy="3021252"/>
            <a:chOff x="672" y="2280"/>
            <a:chExt cx="3984" cy="2026"/>
          </a:xfrm>
        </p:grpSpPr>
        <p:grpSp>
          <p:nvGrpSpPr>
            <p:cNvPr id="73732" name="Group 4"/>
            <p:cNvGrpSpPr/>
            <p:nvPr/>
          </p:nvGrpSpPr>
          <p:grpSpPr>
            <a:xfrm>
              <a:off x="672" y="2280"/>
              <a:ext cx="3984" cy="1992"/>
              <a:chOff x="672" y="2280"/>
              <a:chExt cx="3984" cy="1992"/>
            </a:xfrm>
          </p:grpSpPr>
          <p:graphicFrame>
            <p:nvGraphicFramePr>
              <p:cNvPr id="73734" name="Object 5"/>
              <p:cNvGraphicFramePr>
                <a:graphicFrameLocks noChangeAspect="1"/>
              </p:cNvGraphicFramePr>
              <p:nvPr/>
            </p:nvGraphicFramePr>
            <p:xfrm>
              <a:off x="672" y="2280"/>
              <a:ext cx="3984" cy="19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3" name="" r:id="rId1" imgW="13411200" imgH="6705600" progId="Photoshop.Image.6">
                      <p:embed/>
                    </p:oleObj>
                  </mc:Choice>
                  <mc:Fallback>
                    <p:oleObj name="" r:id="rId1" imgW="13411200" imgH="6705600" progId="Photoshop.Image.6">
                      <p:embed/>
                      <p:pic>
                        <p:nvPicPr>
                          <p:cNvPr id="0" name="图片 3102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672" y="2280"/>
                            <a:ext cx="3984" cy="19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35" name="Line 6"/>
              <p:cNvSpPr/>
              <p:nvPr/>
            </p:nvSpPr>
            <p:spPr>
              <a:xfrm flipV="1">
                <a:off x="2648" y="240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73736" name="Line 7"/>
              <p:cNvSpPr/>
              <p:nvPr/>
            </p:nvSpPr>
            <p:spPr>
              <a:xfrm flipV="1">
                <a:off x="2640" y="2640"/>
                <a:ext cx="624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3737" name="Freeform 8"/>
              <p:cNvSpPr/>
              <p:nvPr/>
            </p:nvSpPr>
            <p:spPr>
              <a:xfrm>
                <a:off x="2640" y="2624"/>
                <a:ext cx="144" cy="96"/>
              </a:xfrm>
              <a:custGeom>
                <a:avLst/>
                <a:gdLst>
                  <a:gd name="txL" fmla="*/ 0 w 96"/>
                  <a:gd name="txT" fmla="*/ 0 h 56"/>
                  <a:gd name="txR" fmla="*/ 96 w 96"/>
                  <a:gd name="txB" fmla="*/ 56 h 56"/>
                </a:gdLst>
                <a:ahLst/>
                <a:cxnLst>
                  <a:cxn ang="0">
                    <a:pos x="0" y="5225"/>
                  </a:cxn>
                  <a:cxn ang="0">
                    <a:pos x="6245" y="5225"/>
                  </a:cxn>
                  <a:cxn ang="0">
                    <a:pos x="12461" y="36168"/>
                  </a:cxn>
                </a:cxnLst>
                <a:rect l="txL" t="txT" r="txR" b="txB"/>
                <a:pathLst>
                  <a:path w="96" h="56">
                    <a:moveTo>
                      <a:pt x="0" y="8"/>
                    </a:moveTo>
                    <a:cubicBezTo>
                      <a:pt x="16" y="4"/>
                      <a:pt x="32" y="0"/>
                      <a:pt x="48" y="8"/>
                    </a:cubicBezTo>
                    <a:cubicBezTo>
                      <a:pt x="64" y="16"/>
                      <a:pt x="88" y="48"/>
                      <a:pt x="96" y="56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3738" name="Text Box 9"/>
              <p:cNvSpPr txBox="1"/>
              <p:nvPr/>
            </p:nvSpPr>
            <p:spPr>
              <a:xfrm>
                <a:off x="2736" y="2496"/>
                <a:ext cx="192" cy="16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Φ’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39" name="Text Box 10"/>
              <p:cNvSpPr txBox="1"/>
              <p:nvPr/>
            </p:nvSpPr>
            <p:spPr>
              <a:xfrm>
                <a:off x="2400" y="2880"/>
                <a:ext cx="192" cy="16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Φi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40" name="Text Box 11"/>
              <p:cNvSpPr txBox="1"/>
              <p:nvPr/>
            </p:nvSpPr>
            <p:spPr>
              <a:xfrm>
                <a:off x="1008" y="3312"/>
                <a:ext cx="192" cy="16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θi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3733" name="Text Box 12"/>
            <p:cNvSpPr txBox="1"/>
            <p:nvPr/>
          </p:nvSpPr>
          <p:spPr>
            <a:xfrm>
              <a:off x="1968" y="4080"/>
              <a:ext cx="288" cy="22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</a:rPr>
                <a:t>34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676400" y="457200"/>
            <a:ext cx="82296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根据斯涅耳光的折射定律：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外界介质的折射率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3048000" y="914400"/>
          <a:ext cx="2260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1130300" imgH="228600" progId="Equation.3">
                  <p:embed/>
                </p:oleObj>
              </mc:Choice>
              <mc:Fallback>
                <p:oleObj name="" r:id="rId1" imgW="1130300" imgH="2286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914400"/>
                        <a:ext cx="22606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3022600" y="1371600"/>
          <a:ext cx="231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3" imgW="1155700" imgH="228600" progId="Equation.3">
                  <p:embed/>
                </p:oleObj>
              </mc:Choice>
              <mc:Fallback>
                <p:oleObj name="" r:id="rId3" imgW="1155700" imgH="228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2600" y="1371600"/>
                        <a:ext cx="23114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676400" y="1828800"/>
            <a:ext cx="24384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若发生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全反射：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4191000" y="1828800"/>
          <a:ext cx="25908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5" imgW="1536700" imgH="228600" progId="Equation.3">
                  <p:embed/>
                </p:oleObj>
              </mc:Choice>
              <mc:Fallback>
                <p:oleObj name="" r:id="rId5" imgW="1536700" imgH="2286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1000" y="1828800"/>
                        <a:ext cx="2590800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2362200" y="2057400"/>
          <a:ext cx="82978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4330700" imgH="558800" progId="Equation.3">
                  <p:embed/>
                </p:oleObj>
              </mc:Choice>
              <mc:Fallback>
                <p:oleObj name="" r:id="rId7" imgW="4330700" imgH="5588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2200" y="2057400"/>
                        <a:ext cx="8297863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1828800" y="3124200"/>
            <a:ext cx="8382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当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1" name="Object 9"/>
          <p:cNvGraphicFramePr>
            <a:graphicFrameLocks noChangeAspect="1"/>
          </p:cNvGraphicFramePr>
          <p:nvPr/>
        </p:nvGraphicFramePr>
        <p:xfrm>
          <a:off x="2667000" y="3124200"/>
          <a:ext cx="13906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9" imgW="825500" imgH="228600" progId="Equation.3">
                  <p:embed/>
                </p:oleObj>
              </mc:Choice>
              <mc:Fallback>
                <p:oleObj name="" r:id="rId9" imgW="825500" imgH="2286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7000" y="3124200"/>
                        <a:ext cx="1390650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4038600" y="3092450"/>
            <a:ext cx="10668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时，有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3" name="Object 11"/>
          <p:cNvGraphicFramePr>
            <a:graphicFrameLocks noChangeAspect="1"/>
          </p:cNvGraphicFramePr>
          <p:nvPr/>
        </p:nvGraphicFramePr>
        <p:xfrm>
          <a:off x="3124200" y="3536950"/>
          <a:ext cx="22875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1" imgW="1193800" imgH="279400" progId="Equation.3">
                  <p:embed/>
                </p:oleObj>
              </mc:Choice>
              <mc:Fallback>
                <p:oleObj name="" r:id="rId11" imgW="1193800" imgH="2794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24200" y="3536950"/>
                        <a:ext cx="2287588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1828800" y="4124325"/>
            <a:ext cx="44196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光纤端面的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入射角 </a:t>
            </a:r>
            <a:r>
              <a:rPr kumimoji="1" lang="en-US" altLang="zh-CN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θ</a:t>
            </a:r>
            <a:r>
              <a:rPr kumimoji="1" lang="en-US" altLang="zh-CN" sz="2000" b="1" i="1" u="none" strike="noStrike" kern="1200" cap="none" spc="0" normalizeH="0" baseline="-20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0" u="none" strike="noStrike" kern="120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满足：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5" name="Object 13"/>
          <p:cNvGraphicFramePr>
            <a:graphicFrameLocks noChangeAspect="1"/>
          </p:cNvGraphicFramePr>
          <p:nvPr/>
        </p:nvGraphicFramePr>
        <p:xfrm>
          <a:off x="3124200" y="4429125"/>
          <a:ext cx="3505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3" imgW="1828800" imgH="482600" progId="Equation.3">
                  <p:embed/>
                </p:oleObj>
              </mc:Choice>
              <mc:Fallback>
                <p:oleObj name="" r:id="rId13" imgW="1828800" imgH="4826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24200" y="4429125"/>
                        <a:ext cx="35052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1905000" y="5267325"/>
            <a:ext cx="44196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光纤处于空气中时，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＝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，有：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7" name="Object 15"/>
          <p:cNvGraphicFramePr>
            <a:graphicFrameLocks noChangeAspect="1"/>
          </p:cNvGraphicFramePr>
          <p:nvPr/>
        </p:nvGraphicFramePr>
        <p:xfrm>
          <a:off x="3124200" y="5648325"/>
          <a:ext cx="29210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5" imgW="1524000" imgH="279400" progId="Equation.3">
                  <p:embed/>
                </p:oleObj>
              </mc:Choice>
              <mc:Fallback>
                <p:oleObj name="" r:id="rId15" imgW="1524000" imgH="2794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24200" y="5648325"/>
                        <a:ext cx="2921000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68" name="Group 3"/>
          <p:cNvGrpSpPr/>
          <p:nvPr/>
        </p:nvGrpSpPr>
        <p:grpSpPr>
          <a:xfrm>
            <a:off x="7104063" y="3860800"/>
            <a:ext cx="3384550" cy="2688270"/>
            <a:chOff x="672" y="2280"/>
            <a:chExt cx="3984" cy="2299"/>
          </a:xfrm>
        </p:grpSpPr>
        <p:grpSp>
          <p:nvGrpSpPr>
            <p:cNvPr id="74769" name="Group 4"/>
            <p:cNvGrpSpPr/>
            <p:nvPr/>
          </p:nvGrpSpPr>
          <p:grpSpPr>
            <a:xfrm>
              <a:off x="672" y="2280"/>
              <a:ext cx="3984" cy="1992"/>
              <a:chOff x="672" y="2280"/>
              <a:chExt cx="3984" cy="1992"/>
            </a:xfrm>
          </p:grpSpPr>
          <p:graphicFrame>
            <p:nvGraphicFramePr>
              <p:cNvPr id="74771" name="Object 5"/>
              <p:cNvGraphicFramePr>
                <a:graphicFrameLocks noChangeAspect="1"/>
              </p:cNvGraphicFramePr>
              <p:nvPr/>
            </p:nvGraphicFramePr>
            <p:xfrm>
              <a:off x="672" y="2280"/>
              <a:ext cx="3984" cy="19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17" imgW="13411200" imgH="6705600" progId="Photoshop.Image.6">
                      <p:embed/>
                    </p:oleObj>
                  </mc:Choice>
                  <mc:Fallback>
                    <p:oleObj name="" r:id="rId17" imgW="13411200" imgH="6705600" progId="Photoshop.Image.6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72" y="2280"/>
                            <a:ext cx="3984" cy="19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772" name="Line 6"/>
              <p:cNvSpPr/>
              <p:nvPr/>
            </p:nvSpPr>
            <p:spPr>
              <a:xfrm flipV="1">
                <a:off x="2648" y="240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74773" name="Line 7"/>
              <p:cNvSpPr/>
              <p:nvPr/>
            </p:nvSpPr>
            <p:spPr>
              <a:xfrm flipV="1">
                <a:off x="2640" y="2640"/>
                <a:ext cx="624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4774" name="Freeform 8"/>
              <p:cNvSpPr/>
              <p:nvPr/>
            </p:nvSpPr>
            <p:spPr>
              <a:xfrm>
                <a:off x="2640" y="2624"/>
                <a:ext cx="144" cy="96"/>
              </a:xfrm>
              <a:custGeom>
                <a:avLst/>
                <a:gdLst>
                  <a:gd name="txL" fmla="*/ 0 w 96"/>
                  <a:gd name="txT" fmla="*/ 0 h 56"/>
                  <a:gd name="txR" fmla="*/ 96 w 96"/>
                  <a:gd name="txB" fmla="*/ 56 h 56"/>
                </a:gdLst>
                <a:ahLst/>
                <a:cxnLst>
                  <a:cxn ang="0">
                    <a:pos x="0" y="5225"/>
                  </a:cxn>
                  <a:cxn ang="0">
                    <a:pos x="6245" y="5225"/>
                  </a:cxn>
                  <a:cxn ang="0">
                    <a:pos x="12461" y="36168"/>
                  </a:cxn>
                </a:cxnLst>
                <a:rect l="txL" t="txT" r="txR" b="txB"/>
                <a:pathLst>
                  <a:path w="96" h="56">
                    <a:moveTo>
                      <a:pt x="0" y="8"/>
                    </a:moveTo>
                    <a:cubicBezTo>
                      <a:pt x="16" y="4"/>
                      <a:pt x="32" y="0"/>
                      <a:pt x="48" y="8"/>
                    </a:cubicBezTo>
                    <a:cubicBezTo>
                      <a:pt x="64" y="16"/>
                      <a:pt x="88" y="48"/>
                      <a:pt x="96" y="56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75" name="Text Box 9"/>
              <p:cNvSpPr txBox="1"/>
              <p:nvPr/>
            </p:nvSpPr>
            <p:spPr>
              <a:xfrm>
                <a:off x="2736" y="2496"/>
                <a:ext cx="192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Φ’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6" name="Text Box 10"/>
              <p:cNvSpPr txBox="1"/>
              <p:nvPr/>
            </p:nvSpPr>
            <p:spPr>
              <a:xfrm>
                <a:off x="2400" y="2880"/>
                <a:ext cx="192" cy="4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Φi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7" name="Text Box 11"/>
              <p:cNvSpPr txBox="1"/>
              <p:nvPr/>
            </p:nvSpPr>
            <p:spPr>
              <a:xfrm>
                <a:off x="1008" y="3312"/>
                <a:ext cx="192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θi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4770" name="Text Box 12"/>
            <p:cNvSpPr txBox="1"/>
            <p:nvPr/>
          </p:nvSpPr>
          <p:spPr>
            <a:xfrm>
              <a:off x="1968" y="4080"/>
              <a:ext cx="288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</a:rPr>
                <a:t>34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676400" y="457200"/>
            <a:ext cx="82296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根据斯涅耳光的折射定律：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外界介质的折射率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3048000" y="914400"/>
          <a:ext cx="2260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1130300" imgH="228600" progId="Equation.3">
                  <p:embed/>
                </p:oleObj>
              </mc:Choice>
              <mc:Fallback>
                <p:oleObj name="" r:id="rId1" imgW="1130300" imgH="2286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914400"/>
                        <a:ext cx="22606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3022600" y="1371600"/>
          <a:ext cx="2311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3" imgW="1155700" imgH="228600" progId="Equation.3">
                  <p:embed/>
                </p:oleObj>
              </mc:Choice>
              <mc:Fallback>
                <p:oleObj name="" r:id="rId3" imgW="1155700" imgH="22860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2600" y="1371600"/>
                        <a:ext cx="23114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676400" y="1828800"/>
            <a:ext cx="24384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若发生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全反射：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4191000" y="1828800"/>
          <a:ext cx="25908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5" imgW="1536700" imgH="228600" progId="Equation.3">
                  <p:embed/>
                </p:oleObj>
              </mc:Choice>
              <mc:Fallback>
                <p:oleObj name="" r:id="rId5" imgW="1536700" imgH="2286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1000" y="1828800"/>
                        <a:ext cx="2590800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2362200" y="2057400"/>
          <a:ext cx="82978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4330700" imgH="558800" progId="Equation.3">
                  <p:embed/>
                </p:oleObj>
              </mc:Choice>
              <mc:Fallback>
                <p:oleObj name="" r:id="rId7" imgW="4330700" imgH="5588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2200" y="2057400"/>
                        <a:ext cx="8297863" cy="1069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1828800" y="3124200"/>
            <a:ext cx="8382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当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1" name="Object 9"/>
          <p:cNvGraphicFramePr>
            <a:graphicFrameLocks noChangeAspect="1"/>
          </p:cNvGraphicFramePr>
          <p:nvPr/>
        </p:nvGraphicFramePr>
        <p:xfrm>
          <a:off x="2667000" y="3124200"/>
          <a:ext cx="13906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9" imgW="825500" imgH="228600" progId="Equation.3">
                  <p:embed/>
                </p:oleObj>
              </mc:Choice>
              <mc:Fallback>
                <p:oleObj name="" r:id="rId9" imgW="825500" imgH="2286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7000" y="3124200"/>
                        <a:ext cx="1390650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4038600" y="3092450"/>
            <a:ext cx="10668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时，有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3" name="Object 11"/>
          <p:cNvGraphicFramePr>
            <a:graphicFrameLocks noChangeAspect="1"/>
          </p:cNvGraphicFramePr>
          <p:nvPr/>
        </p:nvGraphicFramePr>
        <p:xfrm>
          <a:off x="3124200" y="3536950"/>
          <a:ext cx="22875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1" imgW="1193800" imgH="279400" progId="Equation.3">
                  <p:embed/>
                </p:oleObj>
              </mc:Choice>
              <mc:Fallback>
                <p:oleObj name="" r:id="rId11" imgW="1193800" imgH="2794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24200" y="3536950"/>
                        <a:ext cx="2287588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1828800" y="4124325"/>
            <a:ext cx="44196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光纤端面的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入射角 </a:t>
            </a:r>
            <a:r>
              <a:rPr kumimoji="1" lang="en-US" altLang="zh-CN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θ</a:t>
            </a:r>
            <a:r>
              <a:rPr kumimoji="1" lang="en-US" altLang="zh-CN" sz="2000" b="1" i="1" u="none" strike="noStrike" kern="1200" cap="none" spc="0" normalizeH="0" baseline="-20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0" u="none" strike="noStrike" kern="1200" cap="none" spc="0" normalizeH="0" baseline="-2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满足：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5" name="Object 13"/>
          <p:cNvGraphicFramePr>
            <a:graphicFrameLocks noChangeAspect="1"/>
          </p:cNvGraphicFramePr>
          <p:nvPr/>
        </p:nvGraphicFramePr>
        <p:xfrm>
          <a:off x="3124200" y="4429125"/>
          <a:ext cx="35052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3" imgW="1828800" imgH="482600" progId="Equation.3">
                  <p:embed/>
                </p:oleObj>
              </mc:Choice>
              <mc:Fallback>
                <p:oleObj name="" r:id="rId13" imgW="1828800" imgH="4826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24200" y="4429125"/>
                        <a:ext cx="35052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1905000" y="5267325"/>
            <a:ext cx="44196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光纤处于空气中时，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＝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，有：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74767" name="Object 15"/>
          <p:cNvGraphicFramePr>
            <a:graphicFrameLocks noChangeAspect="1"/>
          </p:cNvGraphicFramePr>
          <p:nvPr/>
        </p:nvGraphicFramePr>
        <p:xfrm>
          <a:off x="3124200" y="5648325"/>
          <a:ext cx="29210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5" imgW="1524000" imgH="279400" progId="Equation.3">
                  <p:embed/>
                </p:oleObj>
              </mc:Choice>
              <mc:Fallback>
                <p:oleObj name="" r:id="rId15" imgW="1524000" imgH="2794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24200" y="5648325"/>
                        <a:ext cx="2921000" cy="53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768" name="Group 3"/>
          <p:cNvGrpSpPr/>
          <p:nvPr/>
        </p:nvGrpSpPr>
        <p:grpSpPr>
          <a:xfrm>
            <a:off x="7104063" y="3860800"/>
            <a:ext cx="3384550" cy="2688270"/>
            <a:chOff x="672" y="2280"/>
            <a:chExt cx="3984" cy="2299"/>
          </a:xfrm>
        </p:grpSpPr>
        <p:grpSp>
          <p:nvGrpSpPr>
            <p:cNvPr id="74769" name="Group 4"/>
            <p:cNvGrpSpPr/>
            <p:nvPr/>
          </p:nvGrpSpPr>
          <p:grpSpPr>
            <a:xfrm>
              <a:off x="672" y="2280"/>
              <a:ext cx="3984" cy="1992"/>
              <a:chOff x="672" y="2280"/>
              <a:chExt cx="3984" cy="1992"/>
            </a:xfrm>
          </p:grpSpPr>
          <p:graphicFrame>
            <p:nvGraphicFramePr>
              <p:cNvPr id="74771" name="Object 5"/>
              <p:cNvGraphicFramePr>
                <a:graphicFrameLocks noChangeAspect="1"/>
              </p:cNvGraphicFramePr>
              <p:nvPr/>
            </p:nvGraphicFramePr>
            <p:xfrm>
              <a:off x="672" y="2280"/>
              <a:ext cx="3984" cy="19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0" name="" r:id="rId17" imgW="13411200" imgH="6705600" progId="Photoshop.Image.6">
                      <p:embed/>
                    </p:oleObj>
                  </mc:Choice>
                  <mc:Fallback>
                    <p:oleObj name="" r:id="rId17" imgW="13411200" imgH="6705600" progId="Photoshop.Image.6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72" y="2280"/>
                            <a:ext cx="3984" cy="19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772" name="Line 6"/>
              <p:cNvSpPr/>
              <p:nvPr/>
            </p:nvSpPr>
            <p:spPr>
              <a:xfrm flipV="1">
                <a:off x="2648" y="240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  <p:sp>
            <p:nvSpPr>
              <p:cNvPr id="74773" name="Line 7"/>
              <p:cNvSpPr/>
              <p:nvPr/>
            </p:nvSpPr>
            <p:spPr>
              <a:xfrm flipV="1">
                <a:off x="2640" y="2640"/>
                <a:ext cx="624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4774" name="Freeform 8"/>
              <p:cNvSpPr/>
              <p:nvPr/>
            </p:nvSpPr>
            <p:spPr>
              <a:xfrm>
                <a:off x="2640" y="2624"/>
                <a:ext cx="144" cy="96"/>
              </a:xfrm>
              <a:custGeom>
                <a:avLst/>
                <a:gdLst>
                  <a:gd name="txL" fmla="*/ 0 w 96"/>
                  <a:gd name="txT" fmla="*/ 0 h 56"/>
                  <a:gd name="txR" fmla="*/ 96 w 96"/>
                  <a:gd name="txB" fmla="*/ 56 h 56"/>
                </a:gdLst>
                <a:ahLst/>
                <a:cxnLst>
                  <a:cxn ang="0">
                    <a:pos x="0" y="5225"/>
                  </a:cxn>
                  <a:cxn ang="0">
                    <a:pos x="6245" y="5225"/>
                  </a:cxn>
                  <a:cxn ang="0">
                    <a:pos x="12461" y="36168"/>
                  </a:cxn>
                </a:cxnLst>
                <a:rect l="txL" t="txT" r="txR" b="txB"/>
                <a:pathLst>
                  <a:path w="96" h="56">
                    <a:moveTo>
                      <a:pt x="0" y="8"/>
                    </a:moveTo>
                    <a:cubicBezTo>
                      <a:pt x="16" y="4"/>
                      <a:pt x="32" y="0"/>
                      <a:pt x="48" y="8"/>
                    </a:cubicBezTo>
                    <a:cubicBezTo>
                      <a:pt x="64" y="16"/>
                      <a:pt x="88" y="48"/>
                      <a:pt x="96" y="56"/>
                    </a:cubicBezTo>
                  </a:path>
                </a:pathLst>
              </a:custGeom>
              <a:noFill/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74775" name="Text Box 9"/>
              <p:cNvSpPr txBox="1"/>
              <p:nvPr/>
            </p:nvSpPr>
            <p:spPr>
              <a:xfrm>
                <a:off x="2736" y="2496"/>
                <a:ext cx="192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Φ’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6" name="Text Box 10"/>
              <p:cNvSpPr txBox="1"/>
              <p:nvPr/>
            </p:nvSpPr>
            <p:spPr>
              <a:xfrm>
                <a:off x="2400" y="2880"/>
                <a:ext cx="192" cy="4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Φi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777" name="Text Box 11"/>
              <p:cNvSpPr txBox="1"/>
              <p:nvPr/>
            </p:nvSpPr>
            <p:spPr>
              <a:xfrm>
                <a:off x="1008" y="3312"/>
                <a:ext cx="192" cy="2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lIns="0" tIns="0" rIns="0" bIns="0"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sz="1600" dirty="0">
                    <a:latin typeface="Times New Roman" panose="02020603050405020304" pitchFamily="18" charset="0"/>
                  </a:rPr>
                  <a:t>θi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4770" name="Text Box 12"/>
            <p:cNvSpPr txBox="1"/>
            <p:nvPr/>
          </p:nvSpPr>
          <p:spPr>
            <a:xfrm>
              <a:off x="1968" y="4080"/>
              <a:ext cx="288" cy="4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1600" dirty="0">
                  <a:latin typeface="Times New Roman" panose="02020603050405020304" pitchFamily="18" charset="0"/>
                </a:rPr>
                <a:t>34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7275" y="71120"/>
            <a:ext cx="501459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0" name="Rectangle 1034"/>
          <p:cNvSpPr>
            <a:spLocks noChangeArrowheads="1"/>
          </p:cNvSpPr>
          <p:nvPr/>
        </p:nvSpPr>
        <p:spPr bwMode="auto">
          <a:xfrm>
            <a:off x="1774825" y="333375"/>
            <a:ext cx="2592388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测量概述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939" name="Rectangle 2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34"/>
          <p:cNvSpPr>
            <a:spLocks noChangeArrowheads="1"/>
          </p:cNvSpPr>
          <p:nvPr/>
        </p:nvSpPr>
        <p:spPr bwMode="auto">
          <a:xfrm>
            <a:off x="1847850" y="1196975"/>
            <a:ext cx="4248150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2.1.2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测量方法及其分类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9941" name="Rectangle 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1033"/>
          <p:cNvSpPr txBox="1">
            <a:spLocks noChangeArrowheads="1"/>
          </p:cNvSpPr>
          <p:nvPr/>
        </p:nvSpPr>
        <p:spPr bwMode="auto">
          <a:xfrm>
            <a:off x="1847850" y="1916113"/>
            <a:ext cx="2447925" cy="4333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77800" marR="0" indent="-177800" algn="just" defTabSz="914400"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等精度测量</a:t>
            </a:r>
            <a:endParaRPr kumimoji="0" lang="zh-CN" altLang="en-US" sz="2200" b="1" kern="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6257" name="Rectangle 1"/>
          <p:cNvSpPr>
            <a:spLocks noChangeArrowheads="1"/>
          </p:cNvSpPr>
          <p:nvPr/>
        </p:nvSpPr>
        <p:spPr bwMode="auto">
          <a:xfrm>
            <a:off x="1919288" y="2421097"/>
            <a:ext cx="8497888" cy="133794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指在测量过程中，影响误差大小的全部测量条件始终不变，如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同一测量者，用相同仪表与测量方法，在同样环境条件下，对同一被测量进行的多次重复测量。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实际应用时，很难保证测量条件始终不变，只有近似的等精度测量。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Rectangle 1033"/>
          <p:cNvSpPr txBox="1">
            <a:spLocks noChangeArrowheads="1"/>
          </p:cNvSpPr>
          <p:nvPr/>
        </p:nvSpPr>
        <p:spPr bwMode="auto">
          <a:xfrm>
            <a:off x="1919288" y="4149725"/>
            <a:ext cx="2160588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77800" marR="0" indent="-177800" algn="just" defTabSz="914400"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不等精度测量</a:t>
            </a:r>
            <a:endParaRPr kumimoji="0" lang="zh-CN" altLang="en-US" sz="2200" b="1" kern="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946275" y="4582478"/>
            <a:ext cx="8496300" cy="133794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指在不同测量条件下，用不同精度仪表或不同测量方法，或以不同测量次数，或环境条件相差很大时，或由不同测量者，对同一被测量进行的多次重复测量。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不等精度测量多用于科学研究中的对比测量。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2890" y="1713865"/>
            <a:ext cx="6578600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1703388" y="476250"/>
            <a:ext cx="5688013" cy="6819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609600" marR="0" lvl="0" indent="-60960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一、压电式传感器基本原理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99" name="Text Box 5"/>
          <p:cNvSpPr txBox="1"/>
          <p:nvPr/>
        </p:nvSpPr>
        <p:spPr>
          <a:xfrm>
            <a:off x="1714500" y="1268413"/>
            <a:ext cx="8135938" cy="46926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92075" indent="-92075" algn="just" eaLnBrk="1" hangingPunct="1">
              <a:lnSpc>
                <a:spcPct val="170000"/>
              </a:lnSpc>
              <a:buChar char="•"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某些晶体电介质，施加一定方向外力使之变形，其表面产生电荷；外力去除后，介质表面电荷消失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 algn="just" eaLnBrk="1" hangingPunct="1">
              <a:lnSpc>
                <a:spcPct val="17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正压电效应</a:t>
            </a:r>
            <a:endParaRPr lang="zh-CN" altLang="en-US" sz="22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 algn="just" eaLnBrk="1" hangingPunct="1">
              <a:lnSpc>
                <a:spcPct val="170000"/>
              </a:lnSpc>
              <a:buChar char="•"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对其表面施以电场，则介质将产生机械变形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 algn="just" eaLnBrk="1" hangingPunct="1">
              <a:lnSpc>
                <a:spcPct val="17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逆压电效应</a:t>
            </a:r>
            <a:endParaRPr lang="zh-CN" altLang="en-US" sz="22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 algn="just" eaLnBrk="1" hangingPunct="1">
              <a:lnSpc>
                <a:spcPct val="170000"/>
              </a:lnSpc>
              <a:buChar char="•"/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压电效应具有极性</a:t>
            </a:r>
            <a:endParaRPr lang="zh-CN" altLang="en-US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 algn="just" eaLnBrk="1" hangingPunct="1">
              <a:lnSpc>
                <a:spcPct val="170000"/>
              </a:lnSpc>
            </a:pP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      外加作用力从</a:t>
            </a:r>
            <a:r>
              <a:rPr lang="zh-CN" altLang="en-US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压力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变为</a:t>
            </a:r>
            <a:r>
              <a:rPr lang="zh-CN" altLang="en-US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拉力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 algn="just" eaLnBrk="1" hangingPunct="1">
              <a:lnSpc>
                <a:spcPct val="170000"/>
              </a:lnSpc>
            </a:pPr>
            <a:r>
              <a:rPr lang="en-US" altLang="zh-CN" sz="2200" b="1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2200" b="1" dirty="0">
                <a:latin typeface="微软雅黑" panose="020B0503020204020204" charset="-122"/>
                <a:ea typeface="微软雅黑" panose="020B0503020204020204" charset="-122"/>
              </a:rPr>
              <a:t>介质表面上产生的电荷会改变</a:t>
            </a:r>
            <a:r>
              <a:rPr lang="zh-CN" altLang="en-US" sz="22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符号</a:t>
            </a:r>
            <a:endParaRPr lang="zh-CN" altLang="en-US" sz="22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00" name="Picture 13" descr="http://www.puln.net/ultrasonic/UploadFiles_8284/201402/2014022213412469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0" y="3068638"/>
            <a:ext cx="3168650" cy="3402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ontrols>
      <mc:AlternateContent xmlns:mc="http://schemas.openxmlformats.org/markup-compatibility/2006">
        <mc:Choice xmlns:v="urn:schemas-microsoft-com:vml" Requires="v">
          <p:control spid="1027" name="" r:id="rId1" imgW="8642350" imgH="6048375"/>
        </mc:Choice>
        <mc:Fallback>
          <p:control name="" r:id="rId1" imgW="8642350" imgH="6048375">
            <p:pic>
              <p:nvPicPr>
                <p:cNvPr id="0" name="Host Control  102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74825" y="549275"/>
                  <a:ext cx="8642350" cy="604837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control>
        </mc:Fallback>
      </mc:AlternateContent>
    </p:controls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3"/>
          <p:cNvSpPr>
            <a:spLocks noGrp="1"/>
          </p:cNvSpPr>
          <p:nvPr>
            <p:ph idx="1"/>
          </p:nvPr>
        </p:nvSpPr>
        <p:spPr>
          <a:xfrm>
            <a:off x="1774825" y="1196975"/>
            <a:ext cx="3816350" cy="547688"/>
          </a:xfrm>
          <a:noFill/>
          <a:ln>
            <a:noFill/>
          </a:ln>
        </p:spPr>
        <p:txBody>
          <a:bodyPr>
            <a:normAutofit fontScale="90000" lnSpcReduction="20000"/>
          </a:bodyPr>
          <a:p>
            <a:pPr marL="0" indent="0"/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压电式加速度传感器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675" name="Picture 4" descr="6-10"/>
          <p:cNvPicPr>
            <a:picLocks noChangeAspect="1"/>
          </p:cNvPicPr>
          <p:nvPr/>
        </p:nvPicPr>
        <p:blipFill>
          <a:blip r:embed="rId1"/>
          <a:srcRect l="2782" t="3217" r="11571" b="14732"/>
          <a:stretch>
            <a:fillRect/>
          </a:stretch>
        </p:blipFill>
        <p:spPr>
          <a:xfrm>
            <a:off x="2906713" y="1825625"/>
            <a:ext cx="6464300" cy="4621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31950" y="476250"/>
            <a:ext cx="6048375" cy="6238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四、压电式传感器的应用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（续）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9" name="Rectangle 3"/>
          <p:cNvSpPr>
            <a:spLocks noGrp="1"/>
          </p:cNvSpPr>
          <p:nvPr>
            <p:ph idx="1"/>
          </p:nvPr>
        </p:nvSpPr>
        <p:spPr>
          <a:xfrm>
            <a:off x="1774825" y="1773238"/>
            <a:ext cx="8524875" cy="2592387"/>
          </a:xfrm>
          <a:noFill/>
          <a:ln>
            <a:noFill/>
          </a:ln>
        </p:spPr>
        <p:txBody>
          <a:bodyPr>
            <a:normAutofit lnSpcReduction="20000"/>
          </a:bodyPr>
          <a:p>
            <a:pPr marL="265430" lvl="2" indent="-26543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ea typeface="微软雅黑" panose="020B0503020204020204" charset="-122"/>
              </a:rPr>
              <a:t>①均质导体定律：热电偶必须由两种不同性质的均质材料构成。</a:t>
            </a:r>
            <a:endParaRPr lang="zh-CN" altLang="en-US" sz="2200" b="1" dirty="0">
              <a:ea typeface="微软雅黑" panose="020B0503020204020204" charset="-122"/>
            </a:endParaRPr>
          </a:p>
          <a:p>
            <a:pPr marL="265430" lvl="2" indent="-26543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ea typeface="微软雅黑" panose="020B0503020204020204" charset="-122"/>
              </a:rPr>
              <a:t>②中间导体定律：在热电偶测温回路内，接入第三种导体，只要第三种导体的两端温度相同，则对回路的总热电势没有影响，</a:t>
            </a:r>
            <a:endParaRPr lang="en-US" altLang="zh-CN" sz="2200" b="1" dirty="0">
              <a:ea typeface="微软雅黑" panose="020B0503020204020204" charset="-122"/>
            </a:endParaRPr>
          </a:p>
          <a:p>
            <a:pPr marL="265430" lvl="2" indent="-26543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ea typeface="微软雅黑" panose="020B0503020204020204" charset="-122"/>
              </a:rPr>
              <a:t>    即：热电偶接过渡（中间）导体（传感器引出的测量引线）时，总回路电势不变。</a:t>
            </a:r>
            <a:endParaRPr lang="zh-CN" altLang="en-US" sz="2200" b="1" dirty="0">
              <a:ea typeface="微软雅黑" panose="020B0503020204020204" charset="-122"/>
            </a:endParaRPr>
          </a:p>
        </p:txBody>
      </p:sp>
      <p:sp>
        <p:nvSpPr>
          <p:cNvPr id="3080" name="Rectangle 5"/>
          <p:cNvSpPr/>
          <p:nvPr/>
        </p:nvSpPr>
        <p:spPr>
          <a:xfrm>
            <a:off x="1524000" y="31305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081" name="Rectangle 7"/>
          <p:cNvSpPr/>
          <p:nvPr/>
        </p:nvSpPr>
        <p:spPr>
          <a:xfrm>
            <a:off x="1524000" y="31305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082" name="Rectangle 9"/>
          <p:cNvSpPr/>
          <p:nvPr/>
        </p:nvSpPr>
        <p:spPr>
          <a:xfrm>
            <a:off x="1524000" y="31305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083" name="矩形 1"/>
          <p:cNvSpPr/>
          <p:nvPr/>
        </p:nvSpPr>
        <p:spPr>
          <a:xfrm>
            <a:off x="1847850" y="1196975"/>
            <a:ext cx="30276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0" lvl="1" indent="0" eaLnBrk="0" hangingPunct="0">
              <a:buNone/>
            </a:pPr>
            <a:r>
              <a:rPr lang="zh-CN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热电偶基本定律</a:t>
            </a:r>
            <a:endParaRPr lang="zh-CN" altLang="en-US" sz="32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225" y="525463"/>
            <a:ext cx="39617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一、热电偶式传感器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85" name="Rectangle 9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074" name="对象 2"/>
          <p:cNvGraphicFramePr>
            <a:graphicFrameLocks noChangeAspect="1"/>
          </p:cNvGraphicFramePr>
          <p:nvPr/>
        </p:nvGraphicFramePr>
        <p:xfrm>
          <a:off x="6456363" y="404813"/>
          <a:ext cx="316865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2752725" imgH="1304925" progId="">
                  <p:embed/>
                </p:oleObj>
              </mc:Choice>
              <mc:Fallback>
                <p:oleObj name="" r:id="rId1" imgW="2752725" imgH="1304925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456363" y="404813"/>
                        <a:ext cx="3168650" cy="1497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3"/>
          <p:cNvGraphicFramePr>
            <a:graphicFrameLocks noChangeAspect="1"/>
          </p:cNvGraphicFramePr>
          <p:nvPr/>
        </p:nvGraphicFramePr>
        <p:xfrm>
          <a:off x="2135188" y="4508500"/>
          <a:ext cx="75612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4546600" imgH="228600" progId="Equation.3">
                  <p:embed/>
                </p:oleObj>
              </mc:Choice>
              <mc:Fallback>
                <p:oleObj name="" r:id="rId3" imgW="4546600" imgH="228600" progId="Equation.3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188" y="4508500"/>
                        <a:ext cx="7561262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2"/>
          <p:cNvGraphicFramePr>
            <a:graphicFrameLocks noChangeAspect="1"/>
          </p:cNvGraphicFramePr>
          <p:nvPr/>
        </p:nvGraphicFramePr>
        <p:xfrm>
          <a:off x="2279650" y="5126038"/>
          <a:ext cx="1817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965200" imgH="228600" progId="Equation.3">
                  <p:embed/>
                </p:oleObj>
              </mc:Choice>
              <mc:Fallback>
                <p:oleObj name="" r:id="rId5" imgW="965200" imgH="228600" progId="Equation.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9650" y="5126038"/>
                        <a:ext cx="1817688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1"/>
          <p:cNvGraphicFramePr>
            <a:graphicFrameLocks noChangeAspect="1"/>
          </p:cNvGraphicFramePr>
          <p:nvPr/>
        </p:nvGraphicFramePr>
        <p:xfrm>
          <a:off x="2185988" y="5629275"/>
          <a:ext cx="32226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7" imgW="1701800" imgH="228600" progId="Equation.3">
                  <p:embed/>
                </p:oleObj>
              </mc:Choice>
              <mc:Fallback>
                <p:oleObj name="" r:id="rId7" imgW="1701800" imgH="228600" progId="Equation.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5988" y="5629275"/>
                        <a:ext cx="3222625" cy="433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10"/>
          <p:cNvGraphicFramePr>
            <a:graphicFrameLocks noChangeAspect="1"/>
          </p:cNvGraphicFramePr>
          <p:nvPr/>
        </p:nvGraphicFramePr>
        <p:xfrm>
          <a:off x="6042025" y="5054600"/>
          <a:ext cx="403542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9" imgW="2565400" imgH="685800" progId="Equation.3">
                  <p:embed/>
                </p:oleObj>
              </mc:Choice>
              <mc:Fallback>
                <p:oleObj name="" r:id="rId9" imgW="2565400" imgH="685800" progId="Equation.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42025" y="5054600"/>
                        <a:ext cx="4035425" cy="1223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Rectangle 14"/>
          <p:cNvSpPr/>
          <p:nvPr/>
        </p:nvSpPr>
        <p:spPr>
          <a:xfrm>
            <a:off x="1524000" y="444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087" name="Rectangle 17"/>
          <p:cNvSpPr/>
          <p:nvPr/>
        </p:nvSpPr>
        <p:spPr>
          <a:xfrm>
            <a:off x="1524000" y="21018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5666" name="Text Box 2"/>
          <p:cNvSpPr txBox="1">
            <a:spLocks noChangeArrowheads="1"/>
          </p:cNvSpPr>
          <p:nvPr/>
        </p:nvSpPr>
        <p:spPr bwMode="auto">
          <a:xfrm>
            <a:off x="1774825" y="1484313"/>
            <a:ext cx="8893175" cy="9366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17780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140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76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458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480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52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24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196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7800" marR="0" lvl="0" indent="-1778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数据处理之前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,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依照一定的准则，应首先剔除粗大误差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77800" marR="0" lvl="0" indent="-1778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常用准则：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准则；肖维勒准则；格拉布斯准则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5667" name="Text Box 3"/>
          <p:cNvSpPr txBox="1">
            <a:spLocks noChangeArrowheads="1"/>
          </p:cNvSpPr>
          <p:nvPr/>
        </p:nvSpPr>
        <p:spPr bwMode="auto">
          <a:xfrm>
            <a:off x="1774825" y="908050"/>
            <a:ext cx="4033838" cy="42227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17780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1055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28725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703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2.2.3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粗大误差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5670" name="Text Box 6"/>
          <p:cNvSpPr txBox="1">
            <a:spLocks noChangeArrowheads="1"/>
          </p:cNvSpPr>
          <p:nvPr/>
        </p:nvSpPr>
        <p:spPr bwMode="auto">
          <a:xfrm>
            <a:off x="1847850" y="2270125"/>
            <a:ext cx="2087563" cy="4914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(1) 3σ</a:t>
            </a:r>
            <a:r>
              <a:rPr kumimoji="0" lang="zh-CN" altLang="en-US" sz="2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准则</a:t>
            </a:r>
            <a:endParaRPr kumimoji="0" lang="zh-CN" altLang="en-US" sz="2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5671" name="Text Box 7"/>
          <p:cNvSpPr txBox="1">
            <a:spLocks noChangeArrowheads="1"/>
          </p:cNvSpPr>
          <p:nvPr/>
        </p:nvSpPr>
        <p:spPr bwMode="auto">
          <a:xfrm>
            <a:off x="2063750" y="2773363"/>
            <a:ext cx="8135938" cy="7921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140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76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458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480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52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24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196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又称莱以达准则：当某个测量值的残差的绝对值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v</a:t>
            </a:r>
            <a:r>
              <a:rPr kumimoji="0" lang="en-US" altLang="zh-CN" sz="20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|&gt;3σ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（极限误差）时，则剔除（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：正态分布）。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25672" name="Text Box 8"/>
          <p:cNvSpPr txBox="1">
            <a:spLocks noChangeArrowheads="1"/>
          </p:cNvSpPr>
          <p:nvPr/>
        </p:nvSpPr>
        <p:spPr bwMode="auto">
          <a:xfrm>
            <a:off x="1847850" y="3716338"/>
            <a:ext cx="3168650" cy="4914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(2) </a:t>
            </a:r>
            <a:r>
              <a:rPr kumimoji="0" lang="zh-CN" altLang="en-US" sz="2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肖维勒准则</a:t>
            </a:r>
            <a:endParaRPr kumimoji="0" lang="zh-CN" altLang="en-US" sz="2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25673" name="Text Box 9"/>
          <p:cNvSpPr txBox="1">
            <a:spLocks noChangeArrowheads="1"/>
          </p:cNvSpPr>
          <p:nvPr/>
        </p:nvSpPr>
        <p:spPr bwMode="auto">
          <a:xfrm>
            <a:off x="2063750" y="4286250"/>
            <a:ext cx="8280400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140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76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458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480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52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24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196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某测量值的残差绝对值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v</a:t>
            </a:r>
            <a:r>
              <a:rPr kumimoji="0" lang="en-US" altLang="zh-CN" sz="20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|&gt;</a:t>
            </a: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Z</a:t>
            </a:r>
            <a:r>
              <a:rPr kumimoji="0" lang="en-US" altLang="zh-CN" sz="2000" b="1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c</a:t>
            </a:r>
            <a:r>
              <a:rPr kumimoji="0" lang="en-US" altLang="zh-CN" sz="20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σ,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则剔除。实用中 </a:t>
            </a: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Z</a:t>
            </a:r>
            <a:r>
              <a:rPr kumimoji="0" lang="en-US" altLang="zh-CN" sz="2000" b="1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c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&lt;3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，</a:t>
            </a: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Z</a:t>
            </a:r>
            <a:r>
              <a:rPr kumimoji="0" lang="en-US" altLang="zh-CN" sz="2000" b="1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c</a:t>
            </a:r>
            <a:r>
              <a:rPr kumimoji="0" lang="en-US" altLang="zh-CN" sz="20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取值如表所示。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5362" name="Object 10"/>
          <p:cNvGraphicFramePr>
            <a:graphicFrameLocks noChangeAspect="1"/>
          </p:cNvGraphicFramePr>
          <p:nvPr>
            <p:ph/>
          </p:nvPr>
        </p:nvGraphicFramePr>
        <p:xfrm>
          <a:off x="1992313" y="4860925"/>
          <a:ext cx="82296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9812000" imgH="5181600" progId="Photoshop.Image.6">
                  <p:embed/>
                </p:oleObj>
              </mc:Choice>
              <mc:Fallback>
                <p:oleObj name="" r:id="rId1" imgW="19812000" imgH="5181600" progId="Photoshop.Image.6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rcRect t="13422"/>
                      <a:stretch>
                        <a:fillRect/>
                      </a:stretch>
                    </p:blipFill>
                    <p:spPr>
                      <a:xfrm>
                        <a:off x="1992313" y="4860925"/>
                        <a:ext cx="8229600" cy="18637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034"/>
          <p:cNvSpPr>
            <a:spLocks noChangeArrowheads="1"/>
          </p:cNvSpPr>
          <p:nvPr/>
        </p:nvSpPr>
        <p:spPr bwMode="auto">
          <a:xfrm>
            <a:off x="1703388" y="188913"/>
            <a:ext cx="4608513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测量数据估计和处理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74825" y="854075"/>
            <a:ext cx="4033838" cy="558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17780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1055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28725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3703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2.2.3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粗大误差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Rectangle 1034"/>
          <p:cNvSpPr>
            <a:spLocks noChangeArrowheads="1"/>
          </p:cNvSpPr>
          <p:nvPr/>
        </p:nvSpPr>
        <p:spPr bwMode="auto">
          <a:xfrm>
            <a:off x="1703388" y="188913"/>
            <a:ext cx="4608513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测量数据估计和处理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774825" y="1397000"/>
            <a:ext cx="3816350" cy="4914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(3) </a:t>
            </a:r>
            <a:r>
              <a:rPr kumimoji="0" lang="zh-CN" altLang="en-US" sz="2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格拉布斯准则</a:t>
            </a:r>
            <a:endParaRPr kumimoji="0" lang="zh-CN" altLang="en-US" sz="2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847850" y="1892300"/>
            <a:ext cx="8569325" cy="7842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140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76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458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480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52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24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196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某测量值的残差的绝对值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|</a:t>
            </a:r>
            <a:r>
              <a:rPr kumimoji="0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v</a:t>
            </a:r>
            <a:r>
              <a:rPr kumimoji="0" lang="en-US" altLang="zh-CN" sz="20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|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＞</a:t>
            </a:r>
            <a:r>
              <a:rPr kumimoji="0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Gσ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，则剔除。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G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值与测量次数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和置信概率</a:t>
            </a:r>
            <a:r>
              <a:rPr kumimoji="0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Pa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有关，如表所示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774825" y="4941888"/>
            <a:ext cx="3168650" cy="4914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注意：</a:t>
            </a:r>
            <a:endParaRPr kumimoji="0" lang="zh-CN" altLang="en-US" sz="2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847850" y="5516563"/>
            <a:ext cx="8569325" cy="10810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88900" indent="-88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140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76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458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480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52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24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1965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88900" marR="0" lvl="0" indent="-88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以上准则以数据按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正态分布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为前提，当偏离正态分布、测量次数很少时，判断的可靠性就差。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+mn-cs"/>
            </a:endParaRPr>
          </a:p>
          <a:p>
            <a:pPr marL="88900" marR="0" lvl="0" indent="-88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提高测量者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技术水平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责任心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，保证测量条件稳定，防止环境条件剧变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6386" name="Object 10"/>
          <p:cNvGraphicFramePr>
            <a:graphicFrameLocks noChangeAspect="1"/>
          </p:cNvGraphicFramePr>
          <p:nvPr>
            <p:ph/>
          </p:nvPr>
        </p:nvGraphicFramePr>
        <p:xfrm>
          <a:off x="3000375" y="2684463"/>
          <a:ext cx="6696075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20523200" imgH="9652000" progId="Photoshop.Image.6">
                  <p:embed/>
                </p:oleObj>
              </mc:Choice>
              <mc:Fallback>
                <p:oleObj name="" r:id="rId1" imgW="20523200" imgH="9652000" progId="Photoshop.Image.6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rcRect l="4025" t="8417" r="5182" b="7944"/>
                      <a:stretch>
                        <a:fillRect/>
                      </a:stretch>
                    </p:blipFill>
                    <p:spPr>
                      <a:xfrm>
                        <a:off x="3000375" y="2684463"/>
                        <a:ext cx="6696075" cy="26574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4"/>
          <p:cNvSpPr txBox="1"/>
          <p:nvPr/>
        </p:nvSpPr>
        <p:spPr>
          <a:xfrm>
            <a:off x="1524000" y="404813"/>
            <a:ext cx="59055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/>
            <a:r>
              <a:rPr lang="en-US" altLang="zh-CN" sz="3200" b="1" dirty="0">
                <a:solidFill>
                  <a:srgbClr val="003399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3200" b="1" dirty="0">
                <a:solidFill>
                  <a:srgbClr val="003399"/>
                </a:solidFill>
                <a:latin typeface="微软雅黑" panose="020B0503020204020204" charset="-122"/>
                <a:ea typeface="微软雅黑" panose="020B0503020204020204" charset="-122"/>
              </a:rPr>
              <a:t>变极距型电容器的传感器</a:t>
            </a:r>
            <a:endParaRPr lang="zh-CN" altLang="en-US" sz="3200" b="1" dirty="0">
              <a:solidFill>
                <a:srgbClr val="0033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" name="Rectangle 5"/>
          <p:cNvSpPr/>
          <p:nvPr/>
        </p:nvSpPr>
        <p:spPr>
          <a:xfrm>
            <a:off x="5776913" y="3233738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90495" name="Text Box 31"/>
          <p:cNvSpPr txBox="1">
            <a:spLocks noChangeArrowheads="1"/>
          </p:cNvSpPr>
          <p:nvPr/>
        </p:nvSpPr>
        <p:spPr bwMode="auto">
          <a:xfrm>
            <a:off x="1828800" y="914400"/>
            <a:ext cx="8839200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 indent="-101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101600" marR="0" lvl="0" indent="-1016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由机械支撑和壳体装配而成，由电容量变化测量位移量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01600" marR="0" lvl="0" indent="-1016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最基本的变极距型电容传感器：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01600" marR="0" lvl="0" indent="-1016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定极板固定，动极板随被测位移移动，改变两极板之间的电容量 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101600" marR="0" lvl="0" indent="-10160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若电容器极板间距离由初始值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1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缩小为</a:t>
            </a:r>
            <a:r>
              <a:rPr kumimoji="1" lang="en-US" altLang="zh-C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电容量增大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,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则：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3317" name="Object 33"/>
          <p:cNvGraphicFramePr>
            <a:graphicFrameLocks noChangeAspect="1"/>
          </p:cNvGraphicFramePr>
          <p:nvPr/>
        </p:nvGraphicFramePr>
        <p:xfrm>
          <a:off x="2574925" y="2438400"/>
          <a:ext cx="46482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2806700" imgH="914400" progId="Equation.DSMT4">
                  <p:embed/>
                </p:oleObj>
              </mc:Choice>
              <mc:Fallback>
                <p:oleObj name="" r:id="rId1" imgW="2806700" imgH="9144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74925" y="2438400"/>
                        <a:ext cx="4648200" cy="1514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98" name="Text Box 34"/>
          <p:cNvSpPr txBox="1">
            <a:spLocks noChangeArrowheads="1"/>
          </p:cNvSpPr>
          <p:nvPr/>
        </p:nvSpPr>
        <p:spPr bwMode="auto">
          <a:xfrm>
            <a:off x="1828800" y="3886200"/>
            <a:ext cx="5427663" cy="49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just" defTabSz="914400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传感器输出特性  </a:t>
            </a:r>
            <a:r>
              <a:rPr kumimoji="1" lang="en-US" altLang="zh-CN" sz="2000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 =</a:t>
            </a:r>
            <a:r>
              <a:rPr kumimoji="1" lang="en-US" altLang="zh-CN" sz="2000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f </a:t>
            </a:r>
            <a:r>
              <a:rPr kumimoji="1" lang="en-US" altLang="zh-CN" sz="2000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)  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不是线性关系，若：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3319" name="Object 35"/>
          <p:cNvGraphicFramePr>
            <a:graphicFrameLocks noChangeAspect="1"/>
          </p:cNvGraphicFramePr>
          <p:nvPr/>
        </p:nvGraphicFramePr>
        <p:xfrm>
          <a:off x="4267200" y="4343400"/>
          <a:ext cx="9906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546100" imgH="431800" progId="Equation.DSMT4">
                  <p:embed/>
                </p:oleObj>
              </mc:Choice>
              <mc:Fallback>
                <p:oleObj name="" r:id="rId3" imgW="546100" imgH="4318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200" y="4343400"/>
                        <a:ext cx="990600" cy="782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0" name="Group 64"/>
          <p:cNvGrpSpPr/>
          <p:nvPr/>
        </p:nvGrpSpPr>
        <p:grpSpPr>
          <a:xfrm>
            <a:off x="6888163" y="4437063"/>
            <a:ext cx="3551237" cy="2079625"/>
            <a:chOff x="3552" y="2832"/>
            <a:chExt cx="2064" cy="1374"/>
          </a:xfrm>
        </p:grpSpPr>
        <p:sp>
          <p:nvSpPr>
            <p:cNvPr id="190501" name="Line 37"/>
            <p:cNvSpPr>
              <a:spLocks noChangeShapeType="1"/>
            </p:cNvSpPr>
            <p:nvPr/>
          </p:nvSpPr>
          <p:spPr bwMode="auto">
            <a:xfrm>
              <a:off x="3942" y="3900"/>
              <a:ext cx="158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2" name="Line 38"/>
            <p:cNvSpPr>
              <a:spLocks noChangeShapeType="1"/>
            </p:cNvSpPr>
            <p:nvPr/>
          </p:nvSpPr>
          <p:spPr bwMode="auto">
            <a:xfrm flipV="1">
              <a:off x="3938" y="2832"/>
              <a:ext cx="1" cy="10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3" name="Freeform 39"/>
            <p:cNvSpPr/>
            <p:nvPr/>
          </p:nvSpPr>
          <p:spPr bwMode="auto">
            <a:xfrm>
              <a:off x="4075" y="2984"/>
              <a:ext cx="1385" cy="842"/>
            </a:xfrm>
            <a:custGeom>
              <a:avLst/>
              <a:gdLst>
                <a:gd name="T0" fmla="*/ 0 w 1860"/>
                <a:gd name="T1" fmla="*/ 0 h 1530"/>
                <a:gd name="T2" fmla="*/ 166 w 1860"/>
                <a:gd name="T3" fmla="*/ 615 h 1530"/>
                <a:gd name="T4" fmla="*/ 480 w 1860"/>
                <a:gd name="T5" fmla="*/ 1155 h 1530"/>
                <a:gd name="T6" fmla="*/ 1066 w 1860"/>
                <a:gd name="T7" fmla="*/ 1440 h 1530"/>
                <a:gd name="T8" fmla="*/ 1860 w 1860"/>
                <a:gd name="T9" fmla="*/ 153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0" h="1530">
                  <a:moveTo>
                    <a:pt x="0" y="0"/>
                  </a:moveTo>
                  <a:cubicBezTo>
                    <a:pt x="43" y="211"/>
                    <a:pt x="86" y="422"/>
                    <a:pt x="166" y="615"/>
                  </a:cubicBezTo>
                  <a:cubicBezTo>
                    <a:pt x="246" y="808"/>
                    <a:pt x="330" y="1018"/>
                    <a:pt x="480" y="1155"/>
                  </a:cubicBezTo>
                  <a:cubicBezTo>
                    <a:pt x="630" y="1292"/>
                    <a:pt x="836" y="1378"/>
                    <a:pt x="1066" y="1440"/>
                  </a:cubicBezTo>
                  <a:cubicBezTo>
                    <a:pt x="1296" y="1502"/>
                    <a:pt x="1578" y="1516"/>
                    <a:pt x="1860" y="153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4" name="Text Box 40"/>
            <p:cNvSpPr txBox="1">
              <a:spLocks noChangeArrowheads="1"/>
            </p:cNvSpPr>
            <p:nvPr/>
          </p:nvSpPr>
          <p:spPr bwMode="auto">
            <a:xfrm>
              <a:off x="3766" y="2876"/>
              <a:ext cx="129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R="0" algn="just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1800" b="1" i="1" kern="1200" cap="none" spc="0" normalizeH="0" baseline="0" noProof="0" dirty="0">
                  <a:latin typeface="+mn-lt"/>
                  <a:ea typeface="微软雅黑" panose="020B0503020204020204" charset="-122"/>
                  <a:cs typeface="+mn-cs"/>
                </a:rPr>
                <a:t>C</a:t>
              </a:r>
              <a:endParaRPr kumimoji="0" lang="en-US" altLang="zh-CN" sz="1800" b="1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5" name="Text Box 41"/>
            <p:cNvSpPr txBox="1">
              <a:spLocks noChangeArrowheads="1"/>
            </p:cNvSpPr>
            <p:nvPr/>
          </p:nvSpPr>
          <p:spPr bwMode="auto">
            <a:xfrm>
              <a:off x="5482" y="3944"/>
              <a:ext cx="134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R="0" algn="just" defTabSz="914400" eaLnBrk="0" hangingPunct="0">
                <a:buClrTx/>
                <a:buSzTx/>
                <a:buFontTx/>
                <a:buNone/>
                <a:defRPr/>
              </a:pPr>
              <a:r>
                <a:rPr kumimoji="0" lang="en-US" altLang="zh-CN" sz="1800" b="1" i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endParaRPr kumimoji="0" lang="en-US" altLang="zh-CN" sz="1800" b="1" i="1" kern="1200" cap="none" spc="0" normalizeH="0" baseline="0" noProof="0"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6" name="Line 42"/>
            <p:cNvSpPr>
              <a:spLocks noChangeShapeType="1"/>
            </p:cNvSpPr>
            <p:nvPr/>
          </p:nvSpPr>
          <p:spPr bwMode="auto">
            <a:xfrm>
              <a:off x="4153" y="3232"/>
              <a:ext cx="0" cy="66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7" name="Line 43"/>
            <p:cNvSpPr>
              <a:spLocks noChangeShapeType="1"/>
            </p:cNvSpPr>
            <p:nvPr/>
          </p:nvSpPr>
          <p:spPr bwMode="auto">
            <a:xfrm>
              <a:off x="4288" y="3462"/>
              <a:ext cx="0" cy="44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8" name="Line 44"/>
            <p:cNvSpPr>
              <a:spLocks noChangeShapeType="1"/>
            </p:cNvSpPr>
            <p:nvPr/>
          </p:nvSpPr>
          <p:spPr bwMode="auto">
            <a:xfrm>
              <a:off x="4553" y="3685"/>
              <a:ext cx="0" cy="22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09" name="Line 45"/>
            <p:cNvSpPr>
              <a:spLocks noChangeShapeType="1"/>
            </p:cNvSpPr>
            <p:nvPr/>
          </p:nvSpPr>
          <p:spPr bwMode="auto">
            <a:xfrm>
              <a:off x="4667" y="3722"/>
              <a:ext cx="0" cy="1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0" name="Line 46"/>
            <p:cNvSpPr>
              <a:spLocks noChangeShapeType="1"/>
            </p:cNvSpPr>
            <p:nvPr/>
          </p:nvSpPr>
          <p:spPr bwMode="auto">
            <a:xfrm flipH="1">
              <a:off x="3938" y="3232"/>
              <a:ext cx="21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1" name="Line 47"/>
            <p:cNvSpPr>
              <a:spLocks noChangeShapeType="1"/>
            </p:cNvSpPr>
            <p:nvPr/>
          </p:nvSpPr>
          <p:spPr bwMode="auto">
            <a:xfrm flipH="1">
              <a:off x="3938" y="3470"/>
              <a:ext cx="34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2" name="Line 48"/>
            <p:cNvSpPr>
              <a:spLocks noChangeShapeType="1"/>
            </p:cNvSpPr>
            <p:nvPr/>
          </p:nvSpPr>
          <p:spPr bwMode="auto">
            <a:xfrm flipH="1">
              <a:off x="3938" y="3685"/>
              <a:ext cx="602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3" name="Line 49"/>
            <p:cNvSpPr>
              <a:spLocks noChangeShapeType="1"/>
            </p:cNvSpPr>
            <p:nvPr/>
          </p:nvSpPr>
          <p:spPr bwMode="auto">
            <a:xfrm flipH="1">
              <a:off x="3938" y="3729"/>
              <a:ext cx="729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4" name="AutoShape 50"/>
            <p:cNvSpPr/>
            <p:nvPr/>
          </p:nvSpPr>
          <p:spPr bwMode="auto">
            <a:xfrm>
              <a:off x="3852" y="3232"/>
              <a:ext cx="43" cy="223"/>
            </a:xfrm>
            <a:prstGeom prst="leftBrace">
              <a:avLst>
                <a:gd name="adj1" fmla="val 43217"/>
                <a:gd name="adj2" fmla="val 50000"/>
              </a:avLst>
            </a:prstGeom>
            <a:noFill/>
            <a:ln w="9525">
              <a:solidFill>
                <a:schemeClr val="accent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5" name="AutoShape 51"/>
            <p:cNvSpPr/>
            <p:nvPr/>
          </p:nvSpPr>
          <p:spPr bwMode="auto">
            <a:xfrm>
              <a:off x="3867" y="3685"/>
              <a:ext cx="42" cy="44"/>
            </a:xfrm>
            <a:prstGeom prst="leftBrace">
              <a:avLst>
                <a:gd name="adj1" fmla="val 8730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6" name="AutoShape 52"/>
            <p:cNvSpPr/>
            <p:nvPr/>
          </p:nvSpPr>
          <p:spPr bwMode="auto">
            <a:xfrm rot="-5400000">
              <a:off x="4196" y="3895"/>
              <a:ext cx="43" cy="128"/>
            </a:xfrm>
            <a:prstGeom prst="leftBrace">
              <a:avLst>
                <a:gd name="adj1" fmla="val 23704"/>
                <a:gd name="adj2" fmla="val 50000"/>
              </a:avLst>
            </a:prstGeom>
            <a:noFill/>
            <a:ln w="9525">
              <a:solidFill>
                <a:schemeClr val="accent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7" name="AutoShape 53"/>
            <p:cNvSpPr/>
            <p:nvPr/>
          </p:nvSpPr>
          <p:spPr bwMode="auto">
            <a:xfrm rot="16200000">
              <a:off x="4579" y="3917"/>
              <a:ext cx="52" cy="107"/>
            </a:xfrm>
            <a:prstGeom prst="leftBrace">
              <a:avLst>
                <a:gd name="adj1" fmla="val 17147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8" name="Text Box 54"/>
            <p:cNvSpPr txBox="1">
              <a:spLocks noChangeArrowheads="1"/>
            </p:cNvSpPr>
            <p:nvPr/>
          </p:nvSpPr>
          <p:spPr bwMode="auto">
            <a:xfrm>
              <a:off x="3552" y="3241"/>
              <a:ext cx="429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1800" b="1" kern="1200" cap="none" spc="0" normalizeH="0" baseline="0" noProof="0" dirty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r>
                <a:rPr kumimoji="1" lang="en-US" altLang="zh-CN" sz="1800" b="1" i="1" kern="1200" cap="none" spc="0" normalizeH="0" baseline="0" noProof="0" dirty="0">
                  <a:latin typeface="+mn-lt"/>
                  <a:ea typeface="微软雅黑" panose="020B0503020204020204" charset="-122"/>
                  <a:cs typeface="+mn-cs"/>
                </a:rPr>
                <a:t>C</a:t>
              </a:r>
              <a:r>
                <a:rPr kumimoji="1" lang="en-US" altLang="zh-CN" sz="1800" b="1" kern="1200" cap="none" spc="0" normalizeH="0" baseline="-25000" noProof="0" dirty="0">
                  <a:latin typeface="+mn-lt"/>
                  <a:ea typeface="微软雅黑" panose="020B0503020204020204" charset="-122"/>
                  <a:cs typeface="+mn-cs"/>
                </a:rPr>
                <a:t>1</a:t>
              </a:r>
              <a:endParaRPr kumimoji="1" lang="en-US" altLang="zh-CN" sz="1800" b="1" kern="1200" cap="none" spc="0" normalizeH="0" baseline="-25000" noProof="0" dirty="0"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19" name="Text Box 55"/>
            <p:cNvSpPr txBox="1">
              <a:spLocks noChangeArrowheads="1"/>
            </p:cNvSpPr>
            <p:nvPr/>
          </p:nvSpPr>
          <p:spPr bwMode="auto">
            <a:xfrm>
              <a:off x="3552" y="3588"/>
              <a:ext cx="429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1800" b="1" kern="1200" cap="none" spc="0" normalizeH="0" baseline="0" noProof="0" dirty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r>
                <a:rPr kumimoji="1" lang="en-US" altLang="zh-CN" sz="1800" b="1" i="1" kern="1200" cap="none" spc="0" normalizeH="0" baseline="0" noProof="0" dirty="0">
                  <a:latin typeface="+mn-lt"/>
                  <a:ea typeface="微软雅黑" panose="020B0503020204020204" charset="-122"/>
                  <a:cs typeface="+mn-cs"/>
                </a:rPr>
                <a:t>C</a:t>
              </a:r>
              <a:r>
                <a:rPr kumimoji="1" lang="en-US" altLang="zh-CN" sz="1800" b="1" kern="1200" cap="none" spc="0" normalizeH="0" baseline="-25000" noProof="0" dirty="0">
                  <a:latin typeface="+mn-lt"/>
                  <a:ea typeface="微软雅黑" panose="020B0503020204020204" charset="-122"/>
                  <a:cs typeface="+mn-cs"/>
                </a:rPr>
                <a:t>2</a:t>
              </a:r>
              <a:endParaRPr kumimoji="1" lang="en-US" altLang="zh-CN" sz="1800" b="1" kern="1200" cap="none" spc="0" normalizeH="0" baseline="-25000" noProof="0" dirty="0"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20" name="Text Box 56"/>
            <p:cNvSpPr txBox="1">
              <a:spLocks noChangeArrowheads="1"/>
            </p:cNvSpPr>
            <p:nvPr/>
          </p:nvSpPr>
          <p:spPr bwMode="auto">
            <a:xfrm>
              <a:off x="4453" y="3943"/>
              <a:ext cx="54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1800" b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r>
                <a:rPr kumimoji="1" lang="en-US" altLang="zh-CN" sz="2000" b="1" i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r>
                <a:rPr kumimoji="1" lang="en-US" altLang="zh-CN" sz="1800" b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 </a:t>
              </a:r>
              <a:r>
                <a:rPr kumimoji="1" lang="en-US" altLang="zh-CN" sz="1800" b="1" kern="1200" cap="none" spc="0" normalizeH="0" baseline="-25000" noProof="0">
                  <a:latin typeface="+mn-lt"/>
                  <a:ea typeface="微软雅黑" panose="020B0503020204020204" charset="-122"/>
                  <a:cs typeface="+mn-cs"/>
                </a:rPr>
                <a:t>2</a:t>
              </a:r>
              <a:endParaRPr kumimoji="1" lang="en-US" altLang="zh-CN" sz="1800" b="1" kern="1200" cap="none" spc="0" normalizeH="0" baseline="-25000" noProof="0"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21" name="Text Box 57"/>
            <p:cNvSpPr txBox="1">
              <a:spLocks noChangeArrowheads="1"/>
            </p:cNvSpPr>
            <p:nvPr/>
          </p:nvSpPr>
          <p:spPr bwMode="auto">
            <a:xfrm>
              <a:off x="3984" y="3943"/>
              <a:ext cx="512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1800" b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r>
                <a:rPr kumimoji="1" lang="en-US" altLang="zh-CN" sz="2000" b="1" i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δ</a:t>
              </a:r>
              <a:r>
                <a:rPr kumimoji="1" lang="en-US" altLang="zh-CN" sz="1800" b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 </a:t>
              </a:r>
              <a:r>
                <a:rPr kumimoji="1" lang="en-US" altLang="zh-CN" sz="1800" b="1" kern="1200" cap="none" spc="0" normalizeH="0" baseline="-25000" noProof="0">
                  <a:latin typeface="+mn-lt"/>
                  <a:ea typeface="微软雅黑" panose="020B0503020204020204" charset="-122"/>
                  <a:cs typeface="+mn-cs"/>
                </a:rPr>
                <a:t>1</a:t>
              </a:r>
              <a:endParaRPr kumimoji="1" lang="en-US" altLang="zh-CN" sz="1800" b="1" kern="1200" cap="none" spc="0" normalizeH="0" baseline="-25000" noProof="0">
                <a:latin typeface="+mn-lt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0522" name="Text Box 58"/>
            <p:cNvSpPr txBox="1">
              <a:spLocks noChangeArrowheads="1"/>
            </p:cNvSpPr>
            <p:nvPr/>
          </p:nvSpPr>
          <p:spPr bwMode="auto">
            <a:xfrm>
              <a:off x="3766" y="3865"/>
              <a:ext cx="215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1" lang="en-US" altLang="zh-CN" sz="1800" b="1" kern="1200" cap="none" spc="0" normalizeH="0" baseline="0" noProof="0">
                  <a:latin typeface="+mn-lt"/>
                  <a:ea typeface="微软雅黑" panose="020B0503020204020204" charset="-122"/>
                  <a:cs typeface="+mn-cs"/>
                </a:rPr>
                <a:t>O</a:t>
              </a:r>
              <a:endParaRPr kumimoji="1" lang="en-US" altLang="zh-CN" sz="1800" b="1" kern="1200" cap="none" spc="0" normalizeH="0" baseline="-25000" noProof="0">
                <a:latin typeface="+mn-lt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90523" name="Rectangle 59"/>
          <p:cNvSpPr>
            <a:spLocks noChangeArrowheads="1"/>
          </p:cNvSpPr>
          <p:nvPr/>
        </p:nvSpPr>
        <p:spPr bwMode="auto">
          <a:xfrm>
            <a:off x="1992313" y="5181600"/>
            <a:ext cx="97948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则：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3322" name="Object 60"/>
          <p:cNvGraphicFramePr>
            <a:graphicFrameLocks noChangeAspect="1"/>
          </p:cNvGraphicFramePr>
          <p:nvPr/>
        </p:nvGraphicFramePr>
        <p:xfrm>
          <a:off x="3429000" y="5105400"/>
          <a:ext cx="16764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989965" imgH="431800" progId="Equation.DSMT4">
                  <p:embed/>
                </p:oleObj>
              </mc:Choice>
              <mc:Fallback>
                <p:oleObj name="" r:id="rId5" imgW="989965" imgH="4318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00" y="5105400"/>
                        <a:ext cx="1676400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525" name="Rectangle 61"/>
          <p:cNvSpPr>
            <a:spLocks noChangeArrowheads="1"/>
          </p:cNvSpPr>
          <p:nvPr/>
        </p:nvSpPr>
        <p:spPr bwMode="auto">
          <a:xfrm>
            <a:off x="2135188" y="5876925"/>
            <a:ext cx="4551363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传感器通常在极小的测量范围内工作，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此时，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近似呈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线性关系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3324" name="Rectangle 63"/>
          <p:cNvSpPr/>
          <p:nvPr/>
        </p:nvSpPr>
        <p:spPr>
          <a:xfrm>
            <a:off x="4052888" y="2728913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90529" name="Text Box 65"/>
          <p:cNvSpPr txBox="1">
            <a:spLocks noChangeArrowheads="1"/>
          </p:cNvSpPr>
          <p:nvPr/>
        </p:nvSpPr>
        <p:spPr bwMode="auto">
          <a:xfrm>
            <a:off x="5562600" y="5181600"/>
            <a:ext cx="106680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000" b="1" kern="1200" cap="none" spc="0" normalizeH="0" baseline="0" noProof="0">
                <a:latin typeface="+mn-lt"/>
                <a:ea typeface="微软雅黑" panose="020B0503020204020204" charset="-122"/>
                <a:cs typeface="+mn-cs"/>
              </a:rPr>
              <a:t>(3-a)</a:t>
            </a:r>
            <a:endParaRPr kumimoji="1" lang="en-US" altLang="zh-CN" sz="2000" b="1" kern="1200" cap="none" spc="0" normalizeH="0" baseline="0" noProof="0"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13326" name="Picture 67" descr="变节距电容"/>
          <p:cNvPicPr>
            <a:picLocks noChangeAspect="1"/>
          </p:cNvPicPr>
          <p:nvPr/>
        </p:nvPicPr>
        <p:blipFill>
          <a:blip r:embed="rId7"/>
          <a:srcRect b="19333"/>
          <a:stretch>
            <a:fillRect/>
          </a:stretch>
        </p:blipFill>
        <p:spPr>
          <a:xfrm>
            <a:off x="7897813" y="2484438"/>
            <a:ext cx="2519362" cy="190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Rectangle 3"/>
          <p:cNvSpPr/>
          <p:nvPr/>
        </p:nvSpPr>
        <p:spPr>
          <a:xfrm>
            <a:off x="5776913" y="323373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52227" name="Rectangle 4"/>
          <p:cNvSpPr/>
          <p:nvPr/>
        </p:nvSpPr>
        <p:spPr>
          <a:xfrm>
            <a:off x="5776913" y="33147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52228" name="Rectangle 5"/>
          <p:cNvSpPr/>
          <p:nvPr/>
        </p:nvSpPr>
        <p:spPr>
          <a:xfrm>
            <a:off x="5805488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52229" name="Rectangle 6"/>
          <p:cNvSpPr/>
          <p:nvPr/>
        </p:nvSpPr>
        <p:spPr>
          <a:xfrm>
            <a:off x="5834063" y="32004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52230" name="Rectangle 7"/>
          <p:cNvSpPr/>
          <p:nvPr/>
        </p:nvSpPr>
        <p:spPr>
          <a:xfrm>
            <a:off x="5232400" y="23495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1992313" y="1125538"/>
            <a:ext cx="8356600" cy="439991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82550" indent="-825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82550" marR="0" lvl="0" indent="-825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涡流传感器可用作两个方面参数的测量：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82550" marR="0" lvl="0" indent="-825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(1)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以位移为基本量的参数，利用阻抗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Z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与初、次级线圈间的距离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的函数关系，测量位移、厚度、振幅、压力、转速等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82550" marR="0" lvl="0" indent="-825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(2)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与被测材料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导电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导磁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性能有关的参量，如电导率、导磁率、温度、硬度、材质、裂纹缺陷等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82550" marR="0" lvl="0" indent="-825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可将被测物理量转化为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电阻抗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，后续电路为电阻抗参量测量电路，如：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82550" marR="0" lvl="0" indent="-825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调制电路、电桥电路、谐振电路等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631950" y="450216"/>
            <a:ext cx="7772400" cy="60769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09600" marR="0" lvl="0" indent="-6096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10.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电涡流式传感器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续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)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8" name="Rectangle 3"/>
          <p:cNvSpPr>
            <a:spLocks noGrp="1"/>
          </p:cNvSpPr>
          <p:nvPr>
            <p:ph idx="1"/>
          </p:nvPr>
        </p:nvSpPr>
        <p:spPr>
          <a:xfrm>
            <a:off x="1946275" y="1808163"/>
            <a:ext cx="8181975" cy="1247775"/>
          </a:xfrm>
          <a:noFill/>
          <a:ln>
            <a:noFill/>
          </a:ln>
        </p:spPr>
        <p:txBody>
          <a:bodyPr/>
          <a:p>
            <a:pPr marL="0" lvl="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ea typeface="微软雅黑" panose="020B0503020204020204" charset="-122"/>
              </a:rPr>
              <a:t>不同材料电子浓度不同，在节点处发生扩散导致电势设：导体 </a:t>
            </a:r>
            <a:r>
              <a:rPr lang="en-US" altLang="zh-CN" sz="2000" b="1" i="1" dirty="0">
                <a:ea typeface="微软雅黑" panose="020B0503020204020204" charset="-122"/>
              </a:rPr>
              <a:t>A</a:t>
            </a:r>
            <a:r>
              <a:rPr lang="zh-CN" altLang="en-US" sz="2000" b="1" dirty="0">
                <a:ea typeface="微软雅黑" panose="020B0503020204020204" charset="-122"/>
              </a:rPr>
              <a:t>、</a:t>
            </a:r>
            <a:r>
              <a:rPr lang="en-US" altLang="zh-CN" sz="2000" b="1" i="1" dirty="0">
                <a:ea typeface="微软雅黑" panose="020B0503020204020204" charset="-122"/>
              </a:rPr>
              <a:t>B </a:t>
            </a:r>
            <a:r>
              <a:rPr lang="zh-CN" altLang="en-US" sz="2000" b="1" dirty="0">
                <a:ea typeface="微软雅黑" panose="020B0503020204020204" charset="-122"/>
              </a:rPr>
              <a:t>的电子浓度分别为 </a:t>
            </a:r>
            <a:r>
              <a:rPr lang="en-US" altLang="zh-CN" sz="2000" b="1" i="1" dirty="0">
                <a:ea typeface="微软雅黑" panose="020B0503020204020204" charset="-122"/>
              </a:rPr>
              <a:t>N</a:t>
            </a:r>
            <a:r>
              <a:rPr lang="en-US" altLang="zh-CN" sz="2000" b="1" baseline="-25000" dirty="0">
                <a:ea typeface="微软雅黑" panose="020B0503020204020204" charset="-122"/>
              </a:rPr>
              <a:t>A</a:t>
            </a:r>
            <a:r>
              <a:rPr lang="zh-CN" altLang="en-US" sz="2000" b="1" dirty="0">
                <a:ea typeface="微软雅黑" panose="020B0503020204020204" charset="-122"/>
              </a:rPr>
              <a:t>、</a:t>
            </a:r>
            <a:r>
              <a:rPr lang="en-US" altLang="zh-CN" sz="2000" b="1" i="1" dirty="0">
                <a:ea typeface="微软雅黑" panose="020B0503020204020204" charset="-122"/>
              </a:rPr>
              <a:t>N</a:t>
            </a:r>
            <a:r>
              <a:rPr lang="en-US" altLang="zh-CN" sz="2000" b="1" baseline="-25000" dirty="0">
                <a:ea typeface="微软雅黑" panose="020B0503020204020204" charset="-122"/>
              </a:rPr>
              <a:t>B</a:t>
            </a:r>
            <a:r>
              <a:rPr lang="zh-CN" altLang="en-US" sz="2000" b="1" dirty="0">
                <a:ea typeface="微软雅黑" panose="020B0503020204020204" charset="-122"/>
              </a:rPr>
              <a:t>，则：</a:t>
            </a:r>
            <a:endParaRPr lang="zh-CN" altLang="el-GR" sz="1800" dirty="0">
              <a:ea typeface="楷体_GB2312" panose="02010609030101010101" charset="-122"/>
            </a:endParaRPr>
          </a:p>
        </p:txBody>
      </p:sp>
      <p:grpSp>
        <p:nvGrpSpPr>
          <p:cNvPr id="1029" name="组合 2"/>
          <p:cNvGrpSpPr/>
          <p:nvPr/>
        </p:nvGrpSpPr>
        <p:grpSpPr>
          <a:xfrm>
            <a:off x="7800975" y="620713"/>
            <a:ext cx="2543175" cy="1196975"/>
            <a:chOff x="6704588" y="1216471"/>
            <a:chExt cx="2312776" cy="1008063"/>
          </a:xfrm>
        </p:grpSpPr>
        <p:grpSp>
          <p:nvGrpSpPr>
            <p:cNvPr id="1038" name="Group 17"/>
            <p:cNvGrpSpPr/>
            <p:nvPr/>
          </p:nvGrpSpPr>
          <p:grpSpPr>
            <a:xfrm>
              <a:off x="6704588" y="1216471"/>
              <a:ext cx="1798637" cy="1008063"/>
              <a:chOff x="4377" y="1661"/>
              <a:chExt cx="1133" cy="635"/>
            </a:xfrm>
          </p:grpSpPr>
          <p:sp>
            <p:nvSpPr>
              <p:cNvPr id="1040" name="Line 5"/>
              <p:cNvSpPr/>
              <p:nvPr/>
            </p:nvSpPr>
            <p:spPr>
              <a:xfrm flipV="1">
                <a:off x="4551" y="1835"/>
                <a:ext cx="164" cy="199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1" name="Line 6"/>
              <p:cNvSpPr/>
              <p:nvPr/>
            </p:nvSpPr>
            <p:spPr>
              <a:xfrm>
                <a:off x="4715" y="1835"/>
                <a:ext cx="576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2" name="Line 7"/>
              <p:cNvSpPr/>
              <p:nvPr/>
            </p:nvSpPr>
            <p:spPr>
              <a:xfrm>
                <a:off x="5291" y="1835"/>
                <a:ext cx="164" cy="132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3" name="Line 8"/>
              <p:cNvSpPr/>
              <p:nvPr/>
            </p:nvSpPr>
            <p:spPr>
              <a:xfrm>
                <a:off x="4551" y="2034"/>
                <a:ext cx="164" cy="66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4" name="Line 9"/>
              <p:cNvSpPr/>
              <p:nvPr/>
            </p:nvSpPr>
            <p:spPr>
              <a:xfrm>
                <a:off x="4715" y="2100"/>
                <a:ext cx="576" cy="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5" name="Line 10"/>
              <p:cNvSpPr/>
              <p:nvPr/>
            </p:nvSpPr>
            <p:spPr>
              <a:xfrm flipV="1">
                <a:off x="5291" y="1967"/>
                <a:ext cx="164" cy="13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46" name="Oval 11"/>
              <p:cNvSpPr/>
              <p:nvPr/>
            </p:nvSpPr>
            <p:spPr>
              <a:xfrm>
                <a:off x="4496" y="1991"/>
                <a:ext cx="82" cy="66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7" name="Oval 12"/>
              <p:cNvSpPr/>
              <p:nvPr/>
            </p:nvSpPr>
            <p:spPr>
              <a:xfrm>
                <a:off x="5428" y="1940"/>
                <a:ext cx="82" cy="66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8" name="Text Box 13"/>
              <p:cNvSpPr txBox="1"/>
              <p:nvPr/>
            </p:nvSpPr>
            <p:spPr>
              <a:xfrm>
                <a:off x="4861" y="1661"/>
                <a:ext cx="265" cy="144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600" dirty="0">
                    <a:latin typeface="Times New Roman" panose="02020603050405020304" pitchFamily="18" charset="0"/>
                  </a:rPr>
                  <a:t>A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9" name="Text Box 14"/>
              <p:cNvSpPr txBox="1"/>
              <p:nvPr/>
            </p:nvSpPr>
            <p:spPr>
              <a:xfrm>
                <a:off x="4843" y="2118"/>
                <a:ext cx="265" cy="178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600" dirty="0">
                    <a:latin typeface="Times New Roman" panose="02020603050405020304" pitchFamily="18" charset="0"/>
                  </a:rPr>
                  <a:t>B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50" name="Text Box 15"/>
              <p:cNvSpPr txBox="1"/>
              <p:nvPr/>
            </p:nvSpPr>
            <p:spPr>
              <a:xfrm>
                <a:off x="4377" y="1967"/>
                <a:ext cx="119" cy="16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/>
              <a:p>
                <a:pPr algn="just"/>
                <a:r>
                  <a:rPr lang="en-US" altLang="zh-CN" sz="1600" dirty="0">
                    <a:latin typeface="Times New Roman" panose="02020603050405020304" pitchFamily="18" charset="0"/>
                  </a:rPr>
                  <a:t>T</a:t>
                </a:r>
                <a:endParaRPr lang="en-US" altLang="zh-CN" sz="16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39" name="Text Box 16"/>
            <p:cNvSpPr txBox="1"/>
            <p:nvPr/>
          </p:nvSpPr>
          <p:spPr>
            <a:xfrm>
              <a:off x="8596676" y="1634257"/>
              <a:ext cx="420688" cy="282575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p>
              <a:pPr algn="just"/>
              <a:r>
                <a:rPr lang="en-US" altLang="zh-CN" sz="1600" dirty="0">
                  <a:latin typeface="Times New Roman" panose="02020603050405020304" pitchFamily="18" charset="0"/>
                </a:rPr>
                <a:t>T</a:t>
              </a:r>
              <a:r>
                <a:rPr lang="en-US" altLang="zh-CN" sz="1600" baseline="-25000" dirty="0">
                  <a:latin typeface="Times New Roman" panose="02020603050405020304" pitchFamily="18" charset="0"/>
                </a:rPr>
                <a:t>0</a:t>
              </a:r>
              <a:endParaRPr lang="en-US" altLang="zh-CN" sz="16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30" name="Rectangle 19"/>
          <p:cNvSpPr/>
          <p:nvPr/>
        </p:nvSpPr>
        <p:spPr>
          <a:xfrm>
            <a:off x="1524000" y="3021013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6956425" y="2276475"/>
          <a:ext cx="22352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1205865" imgH="444500" progId="">
                  <p:embed/>
                </p:oleObj>
              </mc:Choice>
              <mc:Fallback>
                <p:oleObj name="" r:id="rId1" imgW="1205865" imgH="44450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56425" y="2276475"/>
                        <a:ext cx="2235200" cy="827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21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27" name="Object 20"/>
          <p:cNvGraphicFramePr>
            <a:graphicFrameLocks noChangeAspect="1"/>
          </p:cNvGraphicFramePr>
          <p:nvPr/>
        </p:nvGraphicFramePr>
        <p:xfrm>
          <a:off x="6240463" y="5013325"/>
          <a:ext cx="24653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1269365" imgH="355600" progId="">
                  <p:embed/>
                </p:oleObj>
              </mc:Choice>
              <mc:Fallback>
                <p:oleObj name="" r:id="rId3" imgW="1269365" imgH="35560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0463" y="5013325"/>
                        <a:ext cx="2465387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Rectangle 3"/>
          <p:cNvSpPr txBox="1"/>
          <p:nvPr/>
        </p:nvSpPr>
        <p:spPr>
          <a:xfrm>
            <a:off x="1992313" y="5589588"/>
            <a:ext cx="8242300" cy="10414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2" indent="0" eaLnBrk="1" hangingPunct="1">
              <a:lnSpc>
                <a:spcPct val="15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el-GR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σ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与</a:t>
            </a:r>
            <a:r>
              <a:rPr lang="el-GR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</a:t>
            </a:r>
            <a:r>
              <a:rPr lang="el-GR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、</a:t>
            </a:r>
            <a:r>
              <a:rPr lang="el-GR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有关，</a:t>
            </a:r>
            <a:r>
              <a:rPr lang="zh-CN" altLang="el-GR" sz="2000" b="1" dirty="0">
                <a:latin typeface="Times New Roman" panose="02020603050405020304" pitchFamily="18" charset="0"/>
                <a:ea typeface="微软雅黑" panose="020B0503020204020204" charset="-122"/>
              </a:rPr>
              <a:t>汤姆逊系数，表示导体两端单位温度差时产生的电势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。若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&gt;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，则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AB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)&gt;0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，反之亦然</a:t>
            </a:r>
            <a:r>
              <a:rPr lang="zh-CN" altLang="en-US" sz="1800" dirty="0">
                <a:latin typeface="Times New Roman" panose="02020603050405020304" pitchFamily="18" charset="0"/>
                <a:ea typeface="楷体_GB2312" panose="02010609030101010101" charset="-122"/>
              </a:rPr>
              <a:t>。</a:t>
            </a:r>
            <a:endParaRPr lang="zh-CN" altLang="el-GR" sz="1800" dirty="0">
              <a:latin typeface="Times New Roman" panose="02020603050405020304" pitchFamily="18" charset="0"/>
              <a:ea typeface="楷体_GB2312" panose="02010609030101010101" charset="-122"/>
            </a:endParaRPr>
          </a:p>
        </p:txBody>
      </p:sp>
      <p:sp>
        <p:nvSpPr>
          <p:cNvPr id="1033" name="Rectangle 3"/>
          <p:cNvSpPr txBox="1"/>
          <p:nvPr/>
        </p:nvSpPr>
        <p:spPr>
          <a:xfrm>
            <a:off x="1974850" y="2924175"/>
            <a:ext cx="8242300" cy="11382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2" indent="0" eaLnBrk="1" hangingPunct="1">
              <a:lnSpc>
                <a:spcPct val="15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其中：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K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为波尔兹曼常数，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为结点所处温度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0" lvl="2" indent="0" eaLnBrk="1" hangingPunct="1">
              <a:lnSpc>
                <a:spcPct val="15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若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 &gt;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N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，则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e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微软雅黑" panose="020B0503020204020204" charset="-122"/>
              </a:rPr>
              <a:t>AB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(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) &gt;0,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反之亦然。故：电子浓度高的材料电位高。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21514" name="矩形 3"/>
          <p:cNvSpPr>
            <a:spLocks noChangeArrowheads="1"/>
          </p:cNvSpPr>
          <p:nvPr/>
        </p:nvSpPr>
        <p:spPr bwMode="auto">
          <a:xfrm>
            <a:off x="1673225" y="612775"/>
            <a:ext cx="2214880" cy="5835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热电势分类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35" name="矩形 3"/>
          <p:cNvSpPr/>
          <p:nvPr/>
        </p:nvSpPr>
        <p:spPr>
          <a:xfrm>
            <a:off x="1709738" y="4062413"/>
            <a:ext cx="1605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0" lvl="1" indent="0" eaLnBrk="1" hangingPunct="1"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温差电势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036" name="矩形 3"/>
          <p:cNvSpPr/>
          <p:nvPr/>
        </p:nvSpPr>
        <p:spPr>
          <a:xfrm>
            <a:off x="1692275" y="1284288"/>
            <a:ext cx="1605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marL="0" lvl="1" indent="0" eaLnBrk="1" hangingPunct="1">
              <a:buNone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接触电势</a:t>
            </a:r>
            <a:endParaRPr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1037" name="Rectangle 3"/>
          <p:cNvSpPr txBox="1"/>
          <p:nvPr/>
        </p:nvSpPr>
        <p:spPr>
          <a:xfrm>
            <a:off x="2003425" y="4508500"/>
            <a:ext cx="8242300" cy="9445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2" indent="0" eaLnBrk="1" hangingPunct="1">
              <a:lnSpc>
                <a:spcPct val="150000"/>
              </a:lnSpc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同一种金属导体，由于二头的温度不同，电子从高温段向低温段扩散，高温处带正电。</a:t>
            </a:r>
            <a:endParaRPr lang="zh-CN" altLang="el-GR" sz="1800" dirty="0">
              <a:latin typeface="Times New Roman" panose="02020603050405020304" pitchFamily="18" charset="0"/>
              <a:ea typeface="楷体_GB2312" panose="02010609030101010101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0" name="Rectangle 1034"/>
          <p:cNvSpPr>
            <a:spLocks noChangeArrowheads="1"/>
          </p:cNvSpPr>
          <p:nvPr/>
        </p:nvSpPr>
        <p:spPr bwMode="auto">
          <a:xfrm>
            <a:off x="1774825" y="333375"/>
            <a:ext cx="2592388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测量概述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963" name="Rectangle 2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34"/>
          <p:cNvSpPr>
            <a:spLocks noChangeArrowheads="1"/>
          </p:cNvSpPr>
          <p:nvPr/>
        </p:nvSpPr>
        <p:spPr bwMode="auto">
          <a:xfrm>
            <a:off x="1847850" y="977900"/>
            <a:ext cx="4248150" cy="50323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marL="177800" marR="0" lvl="0" indent="-1778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2.1.2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测量方法及其分类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0965" name="Rectangle 4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Rectangle 1033"/>
          <p:cNvSpPr txBox="1">
            <a:spLocks noChangeArrowheads="1"/>
          </p:cNvSpPr>
          <p:nvPr/>
        </p:nvSpPr>
        <p:spPr bwMode="auto">
          <a:xfrm>
            <a:off x="1919288" y="1566863"/>
            <a:ext cx="244792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77800" marR="0" indent="-177800" algn="just" defTabSz="914400"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偏差式测量</a:t>
            </a:r>
            <a:endParaRPr kumimoji="0" lang="zh-CN" altLang="en-US" sz="2200" b="1" kern="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65325" y="1961039"/>
            <a:ext cx="8497888" cy="175323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指用仪表指针的位移决定被测量的量值的测量方法。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其中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仪表刻度须事先用标准器具标定、分度</a:t>
            </a:r>
            <a:r>
              <a: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。</a:t>
            </a:r>
            <a:endParaRPr kumimoji="0" 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测量过程简单、迅速，但测量结果精度较低。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      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例如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指针式万用表、弹簧秤等。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033"/>
          <p:cNvSpPr txBox="1">
            <a:spLocks noChangeArrowheads="1"/>
          </p:cNvSpPr>
          <p:nvPr/>
        </p:nvSpPr>
        <p:spPr bwMode="auto">
          <a:xfrm>
            <a:off x="1930400" y="3960813"/>
            <a:ext cx="244792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77800" marR="0" indent="-177800" algn="just" defTabSz="914400">
              <a:spcBef>
                <a:spcPts val="0"/>
              </a:spcBef>
              <a:buClrTx/>
              <a:buSzTx/>
              <a:buFontTx/>
              <a:buChar char="•"/>
              <a:defRPr/>
            </a:pPr>
            <a:r>
              <a:rPr kumimoji="0" lang="zh-CN" altLang="en-US" sz="2200" b="1" kern="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零位式测量</a:t>
            </a:r>
            <a:endParaRPr kumimoji="0" lang="zh-CN" altLang="en-US" sz="2200" b="1" kern="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001838" y="4321969"/>
            <a:ext cx="4608513" cy="2168525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</a:ln>
          <a:effectLst/>
        </p:spPr>
        <p:txBody>
          <a:bodyPr anchor="ctr">
            <a:spAutoFit/>
          </a:bodyPr>
          <a:lstStyle/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用指零仪表的零位指示检测测量系统的平衡状态，当测量系统达到平衡时，用已知标准量决定被测量的量值的测量方法。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182880" marR="0" lvl="0" indent="-18288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81000"/>
              <a:buFont typeface="Wingdings" panose="05000000000000000000" pitchFamily="2" charset="2"/>
              <a:buChar char="p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测量精度较高，但测量过程复杂、费时，不适于高频信号。如，天平、电位差计等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0970" name="图片 9" descr="timg.jpg"/>
          <p:cNvPicPr>
            <a:picLocks noChangeAspect="1"/>
          </p:cNvPicPr>
          <p:nvPr/>
        </p:nvPicPr>
        <p:blipFill>
          <a:blip r:embed="rId1"/>
          <a:srcRect l="8002" t="17450" r="4851" b="21651"/>
          <a:stretch>
            <a:fillRect/>
          </a:stretch>
        </p:blipFill>
        <p:spPr>
          <a:xfrm>
            <a:off x="6538913" y="4537075"/>
            <a:ext cx="2016125" cy="140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1" name="图片 11" descr="635537384951690421522.gif"/>
          <p:cNvPicPr>
            <a:picLocks noChangeAspect="1"/>
          </p:cNvPicPr>
          <p:nvPr/>
        </p:nvPicPr>
        <p:blipFill>
          <a:blip r:embed="rId2"/>
          <a:srcRect l="19289" t="4257" r="27950" b="2025"/>
          <a:stretch>
            <a:fillRect/>
          </a:stretch>
        </p:blipFill>
        <p:spPr>
          <a:xfrm>
            <a:off x="8626475" y="4178300"/>
            <a:ext cx="1724025" cy="215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ext Box 4"/>
          <p:cNvSpPr txBox="1"/>
          <p:nvPr/>
        </p:nvSpPr>
        <p:spPr>
          <a:xfrm>
            <a:off x="1703388" y="571500"/>
            <a:ext cx="40322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霍尔传感器应用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2063750" y="3644900"/>
            <a:ext cx="8208963" cy="286131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片芯是一块矩形半导体薄片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采用 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形锗、锑化铟、砷化铟、砷化镓和磷砷化铟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等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长边两侧面焊有两根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控制电流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极引线，短边两侧面的中点焊以两导线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输出霍尔电势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霍尔芯片封装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采用非磁性金属、陶瓷或环氧树脂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pSp>
        <p:nvGrpSpPr>
          <p:cNvPr id="23556" name="Group 6"/>
          <p:cNvGrpSpPr/>
          <p:nvPr/>
        </p:nvGrpSpPr>
        <p:grpSpPr>
          <a:xfrm>
            <a:off x="6600825" y="620713"/>
            <a:ext cx="3746500" cy="436562"/>
            <a:chOff x="657" y="981"/>
            <a:chExt cx="2360" cy="275"/>
          </a:xfrm>
        </p:grpSpPr>
        <p:pic>
          <p:nvPicPr>
            <p:cNvPr id="23563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57" y="981"/>
              <a:ext cx="1270" cy="2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4" name="Text Box 8"/>
            <p:cNvSpPr txBox="1"/>
            <p:nvPr/>
          </p:nvSpPr>
          <p:spPr>
            <a:xfrm>
              <a:off x="2336" y="981"/>
              <a:ext cx="681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000" dirty="0">
                  <a:latin typeface="Times New Roman" panose="02020603050405020304" pitchFamily="18" charset="0"/>
                </a:rPr>
                <a:t>(3-48)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91849" name="Text Box 9"/>
          <p:cNvSpPr txBox="1">
            <a:spLocks noChangeArrowheads="1"/>
          </p:cNvSpPr>
          <p:nvPr/>
        </p:nvSpPr>
        <p:spPr bwMode="auto">
          <a:xfrm>
            <a:off x="2063750" y="1268413"/>
            <a:ext cx="4392613" cy="1476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式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(3-48)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可知，改变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或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B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，或两者同时改变均会引起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V</a:t>
            </a:r>
            <a:r>
              <a:rPr kumimoji="1" lang="en-US" altLang="zh-CN" sz="20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H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的变化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可以做成各种传感元件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3558" name="Text Box 10"/>
          <p:cNvSpPr txBox="1"/>
          <p:nvPr/>
        </p:nvSpPr>
        <p:spPr>
          <a:xfrm>
            <a:off x="1731963" y="3060700"/>
            <a:ext cx="396081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霍尔传感器结构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1856" name="Rectangle 16"/>
          <p:cNvSpPr>
            <a:spLocks noChangeArrowheads="1"/>
          </p:cNvSpPr>
          <p:nvPr/>
        </p:nvSpPr>
        <p:spPr bwMode="auto">
          <a:xfrm>
            <a:off x="4686300" y="2331720"/>
            <a:ext cx="218440" cy="245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23560" name="Picture 15"/>
          <p:cNvPicPr>
            <a:picLocks noChangeAspect="1"/>
          </p:cNvPicPr>
          <p:nvPr/>
        </p:nvPicPr>
        <p:blipFill>
          <a:blip r:embed="rId2">
            <a:lum bright="17999" contrast="30000"/>
          </a:blip>
          <a:srcRect l="1001" t="5978" r="61520" b="36909"/>
          <a:stretch>
            <a:fillRect/>
          </a:stretch>
        </p:blipFill>
        <p:spPr>
          <a:xfrm>
            <a:off x="7032625" y="1196975"/>
            <a:ext cx="2951163" cy="2719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1857" name="Rectangle 17"/>
          <p:cNvSpPr>
            <a:spLocks noChangeArrowheads="1"/>
          </p:cNvSpPr>
          <p:nvPr/>
        </p:nvSpPr>
        <p:spPr bwMode="auto">
          <a:xfrm>
            <a:off x="4686300" y="4281170"/>
            <a:ext cx="254000" cy="245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3562" name="TextBox 1"/>
          <p:cNvSpPr txBox="1"/>
          <p:nvPr/>
        </p:nvSpPr>
        <p:spPr>
          <a:xfrm>
            <a:off x="6456363" y="571500"/>
            <a:ext cx="2303462" cy="36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9794" name="Text Box 2"/>
          <p:cNvSpPr txBox="1">
            <a:spLocks noChangeArrowheads="1"/>
          </p:cNvSpPr>
          <p:nvPr/>
        </p:nvSpPr>
        <p:spPr bwMode="auto">
          <a:xfrm>
            <a:off x="2641600" y="833438"/>
            <a:ext cx="138112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algn="just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>
                <a:latin typeface="+mn-lt"/>
                <a:ea typeface="微软雅黑" panose="020B0503020204020204" charset="-122"/>
                <a:cs typeface="+mn-cs"/>
              </a:rPr>
              <a:t>霍尔电势</a:t>
            </a:r>
            <a:endParaRPr kumimoji="1" lang="zh-CN" altLang="en-US" sz="2000" b="1" kern="1200" cap="none" spc="0" normalizeH="0" baseline="0" noProof="0"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22531" name="Picture 5"/>
          <p:cNvPicPr>
            <a:picLocks noChangeAspect="1"/>
          </p:cNvPicPr>
          <p:nvPr>
            <p:ph sz="half" idx="1"/>
          </p:nvPr>
        </p:nvPicPr>
        <p:blipFill>
          <a:blip r:embed="rId1">
            <a:lum bright="17999" contrast="36000"/>
          </a:blip>
          <a:srcRect l="1653" r="3343" b="28630"/>
          <a:stretch>
            <a:fillRect/>
          </a:stretch>
        </p:blipFill>
        <p:spPr>
          <a:xfrm>
            <a:off x="7526338" y="463550"/>
            <a:ext cx="2946400" cy="2133600"/>
          </a:xfrm>
          <a:noFill/>
          <a:ln>
            <a:noFill/>
          </a:ln>
        </p:spPr>
      </p:pic>
      <p:pic>
        <p:nvPicPr>
          <p:cNvPr id="2253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13" y="954088"/>
            <a:ext cx="2146300" cy="434975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ysDash"/>
            <a:miter/>
            <a:headEnd type="none" w="med" len="med"/>
            <a:tailEnd type="none" w="med" len="med"/>
          </a:ln>
        </p:spPr>
      </p:pic>
      <p:sp>
        <p:nvSpPr>
          <p:cNvPr id="289802" name="Text Box 10"/>
          <p:cNvSpPr txBox="1">
            <a:spLocks noChangeArrowheads="1"/>
          </p:cNvSpPr>
          <p:nvPr/>
        </p:nvSpPr>
        <p:spPr bwMode="auto">
          <a:xfrm>
            <a:off x="1722438" y="1589088"/>
            <a:ext cx="8280400" cy="286131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式中：  </a:t>
            </a:r>
            <a:r>
              <a:rPr kumimoji="1" lang="en-US" altLang="zh-CN" sz="2000" b="1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K</a:t>
            </a:r>
            <a:r>
              <a:rPr kumimoji="1" lang="en-US" altLang="zh-CN" sz="2000" b="1" i="1" kern="1200" cap="none" spc="0" normalizeH="0" baseline="-25000" noProof="0" dirty="0">
                <a:latin typeface="+mn-lt"/>
                <a:ea typeface="微软雅黑" panose="020B0503020204020204" charset="-122"/>
                <a:cs typeface="+mn-cs"/>
              </a:rPr>
              <a:t>H </a:t>
            </a:r>
            <a:r>
              <a:rPr kumimoji="1" lang="en-US" altLang="zh-CN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霍尔常数，单位磁感应强度和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                          </a:t>
            </a:r>
            <a:r>
              <a:rPr kumimoji="1" lang="zh-CN" altLang="en-US" sz="2000" b="1" kern="1200" cap="none" spc="0" normalizeH="0" baseline="0" noProof="0" dirty="0" smtClean="0">
                <a:latin typeface="+mn-lt"/>
                <a:ea typeface="微软雅黑" panose="020B0503020204020204" charset="-122"/>
                <a:cs typeface="+mn-cs"/>
              </a:rPr>
              <a:t> 单位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控制电流作用下的开路霍尔电势，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                          </a:t>
            </a:r>
            <a:r>
              <a:rPr kumimoji="1" lang="zh-CN" altLang="en-US" sz="2000" b="1" kern="1200" cap="none" spc="0" normalizeH="0" baseline="0" noProof="0" dirty="0" smtClean="0">
                <a:latin typeface="+mn-lt"/>
                <a:ea typeface="微软雅黑" panose="020B0503020204020204" charset="-122"/>
                <a:cs typeface="+mn-cs"/>
              </a:rPr>
              <a:t> 取决于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材质、元件尺寸，并受温度变化影响；</a:t>
            </a:r>
            <a:endParaRPr kumimoji="1" lang="en-US" altLang="zh-CN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en-US" altLang="zh-CN" sz="2000" b="1" i="1" kern="1200" cap="none" spc="0" normalizeH="0" baseline="0" noProof="0" dirty="0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               B——</a:t>
            </a:r>
            <a:r>
              <a:rPr kumimoji="1" lang="zh-CN" altLang="en-US" sz="2000" b="1" kern="1200" cap="none" spc="0" normalizeH="0" baseline="0" noProof="0" dirty="0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磁场的磁感应强度；</a:t>
            </a:r>
            <a:endParaRPr kumimoji="1" lang="en-US" altLang="zh-CN" sz="2000" b="1" kern="1200" cap="none" spc="0" normalizeH="0" baseline="0" noProof="0" dirty="0">
              <a:latin typeface="Times New Roman" panose="02020603050405020304" pitchFamily="18" charset="0"/>
              <a:ea typeface="微软雅黑" panose="020B050302020402020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en-US" altLang="zh-CN" sz="2000" b="1" i="1" kern="1200" cap="none" spc="0" normalizeH="0" baseline="0" noProof="0" dirty="0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                I——</a:t>
            </a:r>
            <a:r>
              <a:rPr kumimoji="1" lang="zh-CN" altLang="en-US" sz="2000" b="1" kern="1200" cap="none" spc="0" normalizeH="0" baseline="0" noProof="0" dirty="0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某方向上的控制</a:t>
            </a:r>
            <a:r>
              <a:rPr kumimoji="1" lang="zh-CN" altLang="en-US" sz="2000" b="1" kern="1200" cap="none" spc="0" normalizeH="0" baseline="0" noProof="0" dirty="0" smtClean="0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电流</a:t>
            </a:r>
            <a:r>
              <a:rPr kumimoji="1" lang="zh-CN" altLang="en-US" sz="2000" b="1" kern="1200" cap="none" spc="0" normalizeH="0" baseline="0" noProof="0" dirty="0"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；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               </a:t>
            </a:r>
            <a:r>
              <a:rPr kumimoji="1" lang="en-US" altLang="zh-CN" sz="2000" b="1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α</a:t>
            </a:r>
            <a:r>
              <a:rPr kumimoji="1" lang="en-US" altLang="zh-CN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电流方向与磁场方向夹角，如两者垂直，则 </a:t>
            </a:r>
            <a:r>
              <a:rPr kumimoji="1" lang="en-US" altLang="zh-CN" sz="2000" b="1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sinα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＝</a:t>
            </a:r>
            <a:r>
              <a:rPr kumimoji="1" lang="en-US" altLang="zh-CN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。 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89803" name="Text Box 11"/>
          <p:cNvSpPr txBox="1">
            <a:spLocks noChangeArrowheads="1"/>
          </p:cNvSpPr>
          <p:nvPr/>
        </p:nvSpPr>
        <p:spPr bwMode="auto">
          <a:xfrm>
            <a:off x="2208213" y="4508500"/>
            <a:ext cx="6286500" cy="178371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Char char="•"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纯金属中自由电子浓度过高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        </a:t>
            </a:r>
            <a:r>
              <a:rPr kumimoji="1" lang="zh-CN" altLang="en-US" sz="2000" b="1" kern="1200" cap="none" spc="0" normalizeH="0" baseline="0" noProof="0" dirty="0">
                <a:solidFill>
                  <a:srgbClr val="0033CC"/>
                </a:solidFill>
                <a:latin typeface="+mn-lt"/>
                <a:ea typeface="微软雅黑" panose="020B0503020204020204" charset="-122"/>
                <a:cs typeface="+mn-cs"/>
              </a:rPr>
              <a:t>霍尔效应微弱，无实用价值</a:t>
            </a:r>
            <a:endParaRPr kumimoji="1" lang="zh-CN" altLang="en-US" sz="2000" b="1" kern="1200" cap="none" spc="0" normalizeH="0" baseline="0" noProof="0" dirty="0">
              <a:solidFill>
                <a:srgbClr val="0033CC"/>
              </a:solidFill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buFontTx/>
              <a:buChar char="•"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半导体是霍尔元件的常用材料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buFontTx/>
              <a:buChar char="•"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材料的厚度 </a:t>
            </a:r>
            <a:r>
              <a:rPr kumimoji="1" lang="en-US" altLang="zh-CN" sz="2000" b="1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d 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愈小，则 </a:t>
            </a:r>
            <a:r>
              <a:rPr kumimoji="1" lang="en-US" altLang="zh-CN" sz="2000" b="1" i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K</a:t>
            </a:r>
            <a:r>
              <a:rPr kumimoji="1" lang="en-US" altLang="zh-CN" sz="2000" b="1" i="1" kern="1200" cap="none" spc="0" normalizeH="0" baseline="-25000" noProof="0" dirty="0">
                <a:latin typeface="+mn-lt"/>
                <a:ea typeface="微软雅黑" panose="020B0503020204020204" charset="-122"/>
                <a:cs typeface="+mn-cs"/>
              </a:rPr>
              <a:t>H  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就愈大、灵敏度愈高 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22535" name="Picture 13" descr="2010040916464420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4365625"/>
            <a:ext cx="2592388" cy="2282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919288" y="1268413"/>
            <a:ext cx="8208963" cy="51695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压电晶体在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受力变形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后所产生的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电荷量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极微弱，能量低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压电片的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内阻（阻抗）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很大，压电片输出的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功率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极微弱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后续放大电路主要有两个方面的特殊要求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高灵敏度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高输入阻抗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接入高输入阻抗前置放大器的作用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把传感器的高输出阻抗变换为低输出阻抗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压电式传感器的输出可以是电压信号，也可以是电荷信号，可采用下列两种形式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电压放大器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    电荷放大器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411" name="Text Box 6"/>
          <p:cNvSpPr txBox="1"/>
          <p:nvPr/>
        </p:nvSpPr>
        <p:spPr>
          <a:xfrm>
            <a:off x="4611688" y="2924175"/>
            <a:ext cx="5402262" cy="398780"/>
          </a:xfrm>
          <a:prstGeom prst="rect">
            <a:avLst/>
          </a:prstGeom>
          <a:noFill/>
          <a:ln w="31750" cap="flat" cmpd="sng">
            <a:solidFill>
              <a:srgbClr val="CC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只有满足这两个要求，才能测出微弱电荷信号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532" name="Rectangle 2"/>
          <p:cNvSpPr txBox="1">
            <a:spLocks noChangeArrowheads="1"/>
          </p:cNvSpPr>
          <p:nvPr/>
        </p:nvSpPr>
        <p:spPr bwMode="auto">
          <a:xfrm>
            <a:off x="1631950" y="471488"/>
            <a:ext cx="5688013" cy="7556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marL="609600" indent="-609600">
              <a:lnSpc>
                <a:spcPct val="120000"/>
              </a:lnSpc>
              <a:spcBef>
                <a:spcPct val="50000"/>
              </a:spcBef>
              <a:defRPr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609600" marR="0" lvl="0" indent="-60960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三、压电式传感器测量电路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119313" y="4149725"/>
            <a:ext cx="7920038" cy="2399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为有效集中电荷，在压电晶体片两个工作表面镀覆薄金属层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图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a)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压电晶体片接入电路，既是电荷源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q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，又是小电容器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 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图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b)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压电片至放大器之间的两输出引线间存在着寄生电容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，也在微弱电荷测量中起作用，需考虑输人等效电路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后续放大器从输入端观察，可等效为总的等效电容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和等效电阻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R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19459" name="Picture 9"/>
          <p:cNvPicPr>
            <a:picLocks noGrp="1" noChangeAspect="1"/>
          </p:cNvPicPr>
          <p:nvPr>
            <p:ph idx="4294967295"/>
          </p:nvPr>
        </p:nvPicPr>
        <p:blipFill>
          <a:blip r:embed="rId1">
            <a:lum bright="12000" contrast="54000"/>
          </a:blip>
          <a:srcRect l="36800" r="757" b="26361"/>
          <a:stretch>
            <a:fillRect/>
          </a:stretch>
        </p:blipFill>
        <p:spPr>
          <a:xfrm>
            <a:off x="5022850" y="1738313"/>
            <a:ext cx="483552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Text Box 11"/>
          <p:cNvSpPr txBox="1"/>
          <p:nvPr/>
        </p:nvSpPr>
        <p:spPr>
          <a:xfrm>
            <a:off x="6167438" y="1279525"/>
            <a:ext cx="3276600" cy="506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电压放大器的等效原理线路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1" name="Rectangle 2"/>
          <p:cNvSpPr txBox="1">
            <a:spLocks noChangeArrowheads="1"/>
          </p:cNvSpPr>
          <p:nvPr/>
        </p:nvSpPr>
        <p:spPr bwMode="auto">
          <a:xfrm>
            <a:off x="1631950" y="476250"/>
            <a:ext cx="6783388" cy="6238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三、压电式传感器测量电路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续）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462" name="Rectangle 2"/>
          <p:cNvSpPr txBox="1"/>
          <p:nvPr/>
        </p:nvSpPr>
        <p:spPr>
          <a:xfrm>
            <a:off x="1666875" y="1114425"/>
            <a:ext cx="3565525" cy="623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r>
              <a:rPr lang="en-US" altLang="zh-CN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电压放大器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63" name="Picture 9"/>
          <p:cNvPicPr>
            <a:picLocks noChangeAspect="1"/>
          </p:cNvPicPr>
          <p:nvPr/>
        </p:nvPicPr>
        <p:blipFill>
          <a:blip r:embed="rId1">
            <a:lum bright="12000" contrast="54000"/>
          </a:blip>
          <a:srcRect l="2548" r="72821" b="26361"/>
          <a:stretch>
            <a:fillRect/>
          </a:stretch>
        </p:blipFill>
        <p:spPr>
          <a:xfrm>
            <a:off x="2927350" y="1738313"/>
            <a:ext cx="190817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651000" y="3568700"/>
            <a:ext cx="856932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压电片未接入电路，若它两表面存在电荷量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q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，两极板电位差为：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20483" name="Picture 6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9131300" y="3432175"/>
            <a:ext cx="1079500" cy="823913"/>
          </a:xfrm>
          <a:noFill/>
          <a:ln>
            <a:noFill/>
          </a:ln>
        </p:spPr>
      </p:pic>
      <p:pic>
        <p:nvPicPr>
          <p:cNvPr id="20484" name="Picture 9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6802438" y="4262438"/>
            <a:ext cx="2663825" cy="874712"/>
          </a:xfrm>
          <a:noFill/>
          <a:ln>
            <a:noFill/>
          </a:ln>
        </p:spPr>
      </p:pic>
      <p:pic>
        <p:nvPicPr>
          <p:cNvPr id="20485" name="Picture 13"/>
          <p:cNvPicPr>
            <a:picLocks noGrp="1"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3686175" y="5837238"/>
            <a:ext cx="1225550" cy="538162"/>
          </a:xfrm>
          <a:noFill/>
          <a:ln>
            <a:noFill/>
          </a:ln>
        </p:spPr>
      </p:pic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1617663" y="4370388"/>
            <a:ext cx="5380038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在接入后续电路后，放大器的输入电压为：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31752" name="Text Box 12"/>
          <p:cNvSpPr txBox="1">
            <a:spLocks noChangeArrowheads="1"/>
          </p:cNvSpPr>
          <p:nvPr/>
        </p:nvSpPr>
        <p:spPr bwMode="auto">
          <a:xfrm>
            <a:off x="1628775" y="5035550"/>
            <a:ext cx="669607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若后续放大器为线性放大，则最终输出为：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0488" name="Rectangle 40"/>
          <p:cNvSpPr/>
          <p:nvPr/>
        </p:nvSpPr>
        <p:spPr>
          <a:xfrm>
            <a:off x="5418138" y="3211513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489" name="Object 39"/>
          <p:cNvGraphicFramePr>
            <a:graphicFrameLocks noChangeAspect="1"/>
          </p:cNvGraphicFramePr>
          <p:nvPr/>
        </p:nvGraphicFramePr>
        <p:xfrm>
          <a:off x="4999038" y="5619750"/>
          <a:ext cx="3200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4" imgW="1358265" imgH="431800" progId="Equation.3">
                  <p:embed/>
                </p:oleObj>
              </mc:Choice>
              <mc:Fallback>
                <p:oleObj name="" r:id="rId4" imgW="1358265" imgH="4318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99038" y="5619750"/>
                        <a:ext cx="3200400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Rectangle 2"/>
          <p:cNvSpPr txBox="1">
            <a:spLocks noChangeArrowheads="1"/>
          </p:cNvSpPr>
          <p:nvPr/>
        </p:nvSpPr>
        <p:spPr bwMode="auto">
          <a:xfrm>
            <a:off x="1631950" y="476250"/>
            <a:ext cx="6783388" cy="6238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三、压电式传感器测量电路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续）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1666875" y="1268413"/>
            <a:ext cx="3565525" cy="6238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电压放大器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（续）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20492" name="Picture 9"/>
          <p:cNvPicPr>
            <a:picLocks noGrp="1" noChangeAspect="1"/>
          </p:cNvPicPr>
          <p:nvPr>
            <p:ph/>
          </p:nvPr>
        </p:nvPicPr>
        <p:blipFill>
          <a:blip r:embed="rId6">
            <a:lum bright="12000" contrast="54000"/>
          </a:blip>
          <a:srcRect l="36800" r="757" b="26361"/>
          <a:stretch>
            <a:fillRect/>
          </a:stretch>
        </p:blipFill>
        <p:spPr>
          <a:xfrm>
            <a:off x="4976813" y="1341438"/>
            <a:ext cx="4265612" cy="215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Picture 6"/>
          <p:cNvPicPr>
            <a:picLocks noGrp="1" noChangeAspect="1"/>
          </p:cNvPicPr>
          <p:nvPr>
            <p:ph sz="quarter" idx="3"/>
          </p:nvPr>
        </p:nvPicPr>
        <p:blipFill>
          <a:blip r:embed="rId1"/>
          <a:stretch>
            <a:fillRect/>
          </a:stretch>
        </p:blipFill>
        <p:spPr>
          <a:xfrm>
            <a:off x="5627688" y="1268413"/>
            <a:ext cx="1152525" cy="506412"/>
          </a:xfrm>
          <a:noFill/>
          <a:ln>
            <a:noFill/>
          </a:ln>
        </p:spPr>
      </p:pic>
      <p:sp>
        <p:nvSpPr>
          <p:cNvPr id="32773" name="Text Box 15"/>
          <p:cNvSpPr txBox="1">
            <a:spLocks noChangeArrowheads="1"/>
          </p:cNvSpPr>
          <p:nvPr/>
        </p:nvSpPr>
        <p:spPr bwMode="auto">
          <a:xfrm>
            <a:off x="1919288" y="1989138"/>
            <a:ext cx="8569325" cy="424624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上式中，常规接出电荷输出，经放大后其电压输出与输入电荷成正比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这是所希望的特性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输入电压还与各部分的电容有关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压电晶体 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与后续放大器的等效电容 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通常不变，引出电缆线的电容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4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随长度和形状变化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会给测量带来输出不稳定的因素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振动测试中，若电缆随着被测物体一起振动，还会引起噪声干扰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使用时需特别注意使电缆长度保持标定时的值不变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布置时需妥善安排电缆的形状、位置以免引起输出的变动和干扰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21508" name="Object 17"/>
          <p:cNvGraphicFramePr>
            <a:graphicFrameLocks noChangeAspect="1"/>
          </p:cNvGraphicFramePr>
          <p:nvPr/>
        </p:nvGraphicFramePr>
        <p:xfrm>
          <a:off x="6815138" y="1122363"/>
          <a:ext cx="3200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" imgW="1358265" imgH="431800" progId="Equation.3">
                  <p:embed/>
                </p:oleObj>
              </mc:Choice>
              <mc:Fallback>
                <p:oleObj name="" r:id="rId2" imgW="1358265" imgH="4318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15138" y="1122363"/>
                        <a:ext cx="3200400" cy="904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Rectangle 2"/>
          <p:cNvSpPr txBox="1">
            <a:spLocks noChangeArrowheads="1"/>
          </p:cNvSpPr>
          <p:nvPr/>
        </p:nvSpPr>
        <p:spPr bwMode="auto">
          <a:xfrm>
            <a:off x="1631950" y="476250"/>
            <a:ext cx="6783388" cy="6238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三、压电式传感器测量电路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续）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1666875" y="1268413"/>
            <a:ext cx="3565525" cy="62388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1.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电压放大器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（续）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21511" name="TextBox 2"/>
          <p:cNvSpPr txBox="1"/>
          <p:nvPr/>
        </p:nvSpPr>
        <p:spPr>
          <a:xfrm>
            <a:off x="5375275" y="1100138"/>
            <a:ext cx="4824413" cy="922020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eaLnBrk="1" hangingPunct="1"/>
            <a:endParaRPr lang="zh-CN" altLang="en-US" sz="5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3" name="Text Box 19"/>
          <p:cNvSpPr txBox="1">
            <a:spLocks noChangeArrowheads="1"/>
          </p:cNvSpPr>
          <p:nvPr/>
        </p:nvSpPr>
        <p:spPr bwMode="auto">
          <a:xfrm>
            <a:off x="1800225" y="1751013"/>
            <a:ext cx="6865938" cy="470789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输电压与电荷成正比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制作线路时若使 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C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f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为稳定的数值，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输出电压唯一地取决于电荷量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q</a:t>
            </a:r>
            <a:endParaRPr kumimoji="1" lang="en-US" altLang="zh-CN" sz="20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其他因素可忽略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电压放大器与电荷放大器各有优点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均有实际使用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电荷放大器屏除了电缆电容等影响因素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输出稳定准确、线路较复杂、价格较高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电压放大器虽受其他因素影响大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但线路简单、价格低，可在要求不高的测量中选用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26627" name="Picture 20"/>
          <p:cNvPicPr>
            <a:picLocks noGrp="1" noChangeAspect="1"/>
          </p:cNvPicPr>
          <p:nvPr>
            <p:ph idx="4294967295"/>
          </p:nvPr>
        </p:nvPicPr>
        <p:blipFill>
          <a:blip r:embed="rId1">
            <a:lum bright="12000" contrast="66000"/>
          </a:blip>
          <a:srcRect l="4289" r="1938" b="30359"/>
          <a:stretch>
            <a:fillRect/>
          </a:stretch>
        </p:blipFill>
        <p:spPr>
          <a:xfrm>
            <a:off x="6672263" y="2205038"/>
            <a:ext cx="3744912" cy="1944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Text Box 22"/>
          <p:cNvSpPr txBox="1"/>
          <p:nvPr/>
        </p:nvSpPr>
        <p:spPr>
          <a:xfrm>
            <a:off x="8183563" y="4221163"/>
            <a:ext cx="14398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驱动电源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629" name="Group 35"/>
          <p:cNvGrpSpPr/>
          <p:nvPr/>
        </p:nvGrpSpPr>
        <p:grpSpPr>
          <a:xfrm>
            <a:off x="7334250" y="1020763"/>
            <a:ext cx="2016125" cy="831849"/>
            <a:chOff x="2018" y="3657"/>
            <a:chExt cx="1270" cy="524"/>
          </a:xfrm>
        </p:grpSpPr>
        <p:grpSp>
          <p:nvGrpSpPr>
            <p:cNvPr id="26632" name="Group 36"/>
            <p:cNvGrpSpPr/>
            <p:nvPr/>
          </p:nvGrpSpPr>
          <p:grpSpPr>
            <a:xfrm>
              <a:off x="2018" y="3657"/>
              <a:ext cx="1270" cy="483"/>
              <a:chOff x="2018" y="3657"/>
              <a:chExt cx="1270" cy="483"/>
            </a:xfrm>
          </p:grpSpPr>
          <p:sp>
            <p:nvSpPr>
              <p:cNvPr id="26636" name="AutoShape 37"/>
              <p:cNvSpPr>
                <a:spLocks noChangeAspect="1" noTextEdit="1"/>
              </p:cNvSpPr>
              <p:nvPr/>
            </p:nvSpPr>
            <p:spPr>
              <a:xfrm>
                <a:off x="2018" y="3657"/>
                <a:ext cx="1270" cy="4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37" name="Line 38"/>
              <p:cNvSpPr/>
              <p:nvPr/>
            </p:nvSpPr>
            <p:spPr>
              <a:xfrm>
                <a:off x="2384" y="3878"/>
                <a:ext cx="451" cy="1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38" name="Line 39"/>
              <p:cNvSpPr/>
              <p:nvPr/>
            </p:nvSpPr>
            <p:spPr>
              <a:xfrm>
                <a:off x="3039" y="3878"/>
                <a:ext cx="210" cy="1"/>
              </a:xfrm>
              <a:prstGeom prst="line">
                <a:avLst/>
              </a:prstGeom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39" name="Rectangle 40"/>
              <p:cNvSpPr/>
              <p:nvPr/>
            </p:nvSpPr>
            <p:spPr>
              <a:xfrm>
                <a:off x="2120" y="3876"/>
                <a:ext cx="43" cy="1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sz="12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0" name="Rectangle 41"/>
              <p:cNvSpPr/>
              <p:nvPr/>
            </p:nvSpPr>
            <p:spPr>
              <a:xfrm>
                <a:off x="2635" y="4005"/>
                <a:ext cx="27" cy="11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sz="12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1" name="Rectangle 42"/>
              <p:cNvSpPr/>
              <p:nvPr/>
            </p:nvSpPr>
            <p:spPr>
              <a:xfrm>
                <a:off x="2486" y="3667"/>
                <a:ext cx="196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sz="21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Kq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2" name="Rectangle 43"/>
              <p:cNvSpPr/>
              <p:nvPr/>
            </p:nvSpPr>
            <p:spPr>
              <a:xfrm>
                <a:off x="3102" y="3668"/>
                <a:ext cx="84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sz="21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3" name="Rectangle 44"/>
              <p:cNvSpPr/>
              <p:nvPr/>
            </p:nvSpPr>
            <p:spPr>
              <a:xfrm>
                <a:off x="2041" y="3772"/>
                <a:ext cx="74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sz="21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4" name="Rectangle 45"/>
              <p:cNvSpPr/>
              <p:nvPr/>
            </p:nvSpPr>
            <p:spPr>
              <a:xfrm>
                <a:off x="2517" y="3929"/>
                <a:ext cx="266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sz="2100" i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 K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645" name="Rectangle 46"/>
              <p:cNvSpPr/>
              <p:nvPr/>
            </p:nvSpPr>
            <p:spPr>
              <a:xfrm>
                <a:off x="2217" y="3772"/>
                <a:ext cx="144" cy="1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r>
                  <a:rPr lang="en-US" altLang="zh-CN" dirty="0">
                    <a:latin typeface="宋体" panose="02010600030101010101" pitchFamily="2" charset="-122"/>
                  </a:rPr>
                  <a:t>≈</a:t>
                </a:r>
                <a:endParaRPr lang="en-US" altLang="zh-CN" dirty="0">
                  <a:latin typeface="宋体" panose="02010600030101010101" pitchFamily="2" charset="-122"/>
                </a:endParaRPr>
              </a:p>
            </p:txBody>
          </p:sp>
          <p:sp>
            <p:nvSpPr>
              <p:cNvPr id="26646" name="Rectangle 47"/>
              <p:cNvSpPr/>
              <p:nvPr/>
            </p:nvSpPr>
            <p:spPr>
              <a:xfrm>
                <a:off x="2426" y="3929"/>
                <a:ext cx="80" cy="1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p>
                <a:pPr eaLnBrk="1" hangingPunct="1"/>
                <a:endParaRPr lang="zh-CN" altLang="zh-CN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6633" name="Rectangle 48"/>
            <p:cNvSpPr/>
            <p:nvPr/>
          </p:nvSpPr>
          <p:spPr>
            <a:xfrm>
              <a:off x="3107" y="3929"/>
              <a:ext cx="112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6634" name="Rectangle 49"/>
            <p:cNvSpPr/>
            <p:nvPr/>
          </p:nvSpPr>
          <p:spPr>
            <a:xfrm>
              <a:off x="3198" y="4065"/>
              <a:ext cx="27" cy="1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sz="1200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26635" name="Rectangle 50"/>
            <p:cNvSpPr/>
            <p:nvPr/>
          </p:nvSpPr>
          <p:spPr>
            <a:xfrm>
              <a:off x="2835" y="3748"/>
              <a:ext cx="144" cy="1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pPr eaLnBrk="1" hangingPunct="1"/>
              <a:r>
                <a:rPr lang="en-US" altLang="zh-CN" dirty="0">
                  <a:latin typeface="宋体" panose="02010600030101010101" pitchFamily="2" charset="-122"/>
                </a:rPr>
                <a:t>≈</a:t>
              </a:r>
              <a:endParaRPr lang="en-US" altLang="zh-CN" dirty="0">
                <a:latin typeface="宋体" panose="02010600030101010101" pitchFamily="2" charset="-122"/>
              </a:endParaRPr>
            </a:p>
          </p:txBody>
        </p:sp>
      </p:grp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1631950" y="1196975"/>
            <a:ext cx="3624263" cy="550863"/>
          </a:xfrm>
          <a:prstGeom prst="rect">
            <a:avLst/>
          </a:prstGeom>
          <a:noFill/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j-cs"/>
              </a:rPr>
              <a:t>2.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j-cs"/>
              </a:rPr>
              <a:t>电荷放大器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j-cs"/>
              </a:rPr>
              <a:t>（续）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j-cs"/>
            </a:endParaRPr>
          </a:p>
        </p:txBody>
      </p:sp>
      <p:sp>
        <p:nvSpPr>
          <p:cNvPr id="31751" name="Rectangle 2"/>
          <p:cNvSpPr txBox="1">
            <a:spLocks noChangeArrowheads="1"/>
          </p:cNvSpPr>
          <p:nvPr/>
        </p:nvSpPr>
        <p:spPr bwMode="auto">
          <a:xfrm>
            <a:off x="1631950" y="476250"/>
            <a:ext cx="6783388" cy="623888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三、压电式传感器测量电路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续）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2"/>
          <p:cNvSpPr txBox="1"/>
          <p:nvPr/>
        </p:nvSpPr>
        <p:spPr>
          <a:xfrm>
            <a:off x="1631950" y="2133600"/>
            <a:ext cx="5113338" cy="45231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92075" indent="-92075" eaLnBrk="1" hangingPunct="1">
              <a:lnSpc>
                <a:spcPct val="180000"/>
              </a:lnSpc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三根轴线。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(1) 0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电轴：两平行柱面内夹角等分线，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                          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垂直此轴压电效应最强。 </a:t>
            </a:r>
            <a:endParaRPr lang="en-US" altLang="zh-CN" sz="2000" b="1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    (2) 0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y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机轴：垂直于平行柱面，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                           </a:t>
            </a:r>
            <a:r>
              <a:rPr lang="zh-CN" altLang="en-US" sz="20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在电场作用下变形最大。</a:t>
            </a:r>
            <a:endParaRPr lang="en-US" altLang="zh-CN" sz="2000" b="1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    (3) 0</a:t>
            </a:r>
            <a:r>
              <a:rPr lang="en-US" altLang="zh-CN" sz="2000" b="1" i="1" dirty="0">
                <a:latin typeface="Times New Roman" panose="02020603050405020304" pitchFamily="18" charset="0"/>
                <a:ea typeface="微软雅黑" panose="020B0503020204020204" charset="-122"/>
              </a:rPr>
              <a:t>z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charset="-122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光轴：无压电效应，中心轴。 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zh-CN" altLang="en-US" sz="20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从石英晶体内取出一片长方体晶体片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92075" indent="-92075" eaLnBrk="1" hangingPunct="1">
              <a:lnSpc>
                <a:spcPct val="180000"/>
              </a:lnSpc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        </a:t>
            </a:r>
            <a:r>
              <a:rPr lang="zh-CN" altLang="en-US" sz="2000" b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其各棱边与各轴平行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charset="-122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8195" name="Picture 6"/>
          <p:cNvPicPr>
            <a:picLocks noGrp="1" noChangeAspect="1"/>
          </p:cNvPicPr>
          <p:nvPr>
            <p:ph idx="4294967295"/>
          </p:nvPr>
        </p:nvPicPr>
        <p:blipFill>
          <a:blip r:embed="rId1">
            <a:lum bright="23999" contrast="60000"/>
          </a:blip>
          <a:srcRect l="1859" t="9348" r="52383" b="26331"/>
          <a:stretch>
            <a:fillRect/>
          </a:stretch>
        </p:blipFill>
        <p:spPr>
          <a:xfrm>
            <a:off x="7462838" y="981075"/>
            <a:ext cx="1585912" cy="272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3896" name="Text Box 8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1631950" y="549275"/>
            <a:ext cx="446405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天然石英晶体的结晶体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6389" name="Text Box 9"/>
          <p:cNvSpPr txBox="1">
            <a:spLocks noChangeArrowheads="1"/>
          </p:cNvSpPr>
          <p:nvPr/>
        </p:nvSpPr>
        <p:spPr bwMode="auto">
          <a:xfrm>
            <a:off x="7967663" y="3852863"/>
            <a:ext cx="2016125" cy="3371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石英晶体结构及切片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819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88" y="5332413"/>
            <a:ext cx="4252912" cy="1230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Picture 6"/>
          <p:cNvPicPr>
            <a:picLocks noChangeAspect="1"/>
          </p:cNvPicPr>
          <p:nvPr/>
        </p:nvPicPr>
        <p:blipFill>
          <a:blip r:embed="rId1">
            <a:lum bright="23999" contrast="60000"/>
          </a:blip>
          <a:srcRect l="57611" t="50397" r="1793" b="21776"/>
          <a:stretch>
            <a:fillRect/>
          </a:stretch>
        </p:blipFill>
        <p:spPr>
          <a:xfrm>
            <a:off x="9048750" y="2500313"/>
            <a:ext cx="1441450" cy="1209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Picture 6"/>
          <p:cNvPicPr>
            <a:picLocks noChangeAspect="1"/>
          </p:cNvPicPr>
          <p:nvPr/>
        </p:nvPicPr>
        <p:blipFill>
          <a:blip r:embed="rId1">
            <a:lum bright="23999" contrast="60000"/>
          </a:blip>
          <a:srcRect l="57611" t="3445" r="1793" b="56892"/>
          <a:stretch>
            <a:fillRect/>
          </a:stretch>
        </p:blipFill>
        <p:spPr>
          <a:xfrm>
            <a:off x="9048750" y="776288"/>
            <a:ext cx="1441450" cy="172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Picture 21" descr="6-2"/>
          <p:cNvPicPr>
            <a:picLocks noChangeAspect="1"/>
          </p:cNvPicPr>
          <p:nvPr/>
        </p:nvPicPr>
        <p:blipFill>
          <a:blip r:embed="rId4"/>
          <a:srcRect l="28906" t="9230" r="39026" b="38249"/>
          <a:stretch>
            <a:fillRect/>
          </a:stretch>
        </p:blipFill>
        <p:spPr>
          <a:xfrm>
            <a:off x="5605463" y="981075"/>
            <a:ext cx="1858962" cy="1662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52588" y="1071563"/>
            <a:ext cx="3671888" cy="11988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天然石英晶体的结晶体是一种六角形晶柱，化学式为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SiO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1604963" y="476250"/>
            <a:ext cx="5715000" cy="60769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marL="609600" indent="-609600">
              <a:lnSpc>
                <a:spcPct val="120000"/>
              </a:lnSpc>
              <a:spcBef>
                <a:spcPct val="50000"/>
              </a:spcBef>
              <a:defRPr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609600" marR="0" lvl="0" indent="-609600" algn="l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自感式传感器工作原理与结构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219" name="Rectangle 5"/>
          <p:cNvSpPr/>
          <p:nvPr/>
        </p:nvSpPr>
        <p:spPr>
          <a:xfrm>
            <a:off x="5776913" y="323373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1905000" y="1220788"/>
            <a:ext cx="8208963" cy="82994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缠绕在铁芯上的线圈中通交变电流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i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，产生磁通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Φ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，形成磁通回路，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磁通与电流之间存在下列关系： 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21" name="Rectangle 9"/>
          <p:cNvSpPr/>
          <p:nvPr/>
        </p:nvSpPr>
        <p:spPr>
          <a:xfrm>
            <a:off x="5776913" y="33147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29703" name="Text Box 10"/>
          <p:cNvSpPr txBox="1">
            <a:spLocks noChangeArrowheads="1"/>
          </p:cNvSpPr>
          <p:nvPr/>
        </p:nvSpPr>
        <p:spPr bwMode="auto">
          <a:xfrm>
            <a:off x="2208213" y="2781300"/>
            <a:ext cx="5543550" cy="82994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式中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: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W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线圈匝数；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自感量，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H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9704" name="Text Box 11"/>
          <p:cNvSpPr txBox="1">
            <a:spLocks noChangeArrowheads="1"/>
          </p:cNvSpPr>
          <p:nvPr/>
        </p:nvSpPr>
        <p:spPr bwMode="auto">
          <a:xfrm>
            <a:off x="1981200" y="3581400"/>
            <a:ext cx="2746375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磁路欧姆定律： 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24" name="Rectangle 13"/>
          <p:cNvSpPr/>
          <p:nvPr/>
        </p:nvSpPr>
        <p:spPr>
          <a:xfrm>
            <a:off x="5805488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29706" name="Text Box 14"/>
          <p:cNvSpPr txBox="1">
            <a:spLocks noChangeArrowheads="1"/>
          </p:cNvSpPr>
          <p:nvPr/>
        </p:nvSpPr>
        <p:spPr bwMode="auto">
          <a:xfrm>
            <a:off x="1905000" y="5486400"/>
            <a:ext cx="3124200" cy="55308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将式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(5-2)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代入式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(5-1)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得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: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26" name="Rectangle 16"/>
          <p:cNvSpPr/>
          <p:nvPr/>
        </p:nvSpPr>
        <p:spPr>
          <a:xfrm>
            <a:off x="5834063" y="32004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29708" name="Text Box 17"/>
          <p:cNvSpPr txBox="1">
            <a:spLocks noChangeArrowheads="1"/>
          </p:cNvSpPr>
          <p:nvPr/>
        </p:nvSpPr>
        <p:spPr bwMode="auto">
          <a:xfrm>
            <a:off x="2279650" y="4508500"/>
            <a:ext cx="4191000" cy="82994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式中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: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Wi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磁动势，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；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    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R</a:t>
            </a:r>
            <a:r>
              <a:rPr kumimoji="1" lang="en-US" altLang="zh-CN" sz="20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en-US" altLang="zh-CN" sz="2000" b="1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磁阻，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H</a:t>
            </a:r>
            <a:r>
              <a:rPr kumimoji="1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-1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9718" name="Text Box 25"/>
          <p:cNvSpPr txBox="1">
            <a:spLocks noChangeArrowheads="1"/>
          </p:cNvSpPr>
          <p:nvPr/>
        </p:nvSpPr>
        <p:spPr bwMode="auto">
          <a:xfrm>
            <a:off x="6743700" y="4692650"/>
            <a:ext cx="3706813" cy="30670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1-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线圈，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2-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铁芯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定铁芯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3-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衔铁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动铁芯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)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9229" name="Rectangle 28"/>
          <p:cNvSpPr/>
          <p:nvPr/>
        </p:nvSpPr>
        <p:spPr>
          <a:xfrm>
            <a:off x="5783263" y="33147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9230" name="Object 27"/>
          <p:cNvGraphicFramePr>
            <a:graphicFrameLocks noChangeAspect="1"/>
          </p:cNvGraphicFramePr>
          <p:nvPr/>
        </p:nvGraphicFramePr>
        <p:xfrm>
          <a:off x="4092575" y="2171700"/>
          <a:ext cx="12684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609600" imgH="228600" progId="Equation.3">
                  <p:embed/>
                </p:oleObj>
              </mc:Choice>
              <mc:Fallback>
                <p:oleObj name="" r:id="rId1" imgW="609600" imgH="2286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92575" y="2171700"/>
                        <a:ext cx="1268413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Rectangle 30"/>
          <p:cNvSpPr/>
          <p:nvPr/>
        </p:nvSpPr>
        <p:spPr>
          <a:xfrm>
            <a:off x="5810250" y="3211513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9232" name="Object 29"/>
          <p:cNvGraphicFramePr>
            <a:graphicFrameLocks noChangeAspect="1"/>
          </p:cNvGraphicFramePr>
          <p:nvPr/>
        </p:nvGraphicFramePr>
        <p:xfrm>
          <a:off x="4051300" y="3657600"/>
          <a:ext cx="11176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558800" imgH="431800" progId="Equation.3">
                  <p:embed/>
                </p:oleObj>
              </mc:Choice>
              <mc:Fallback>
                <p:oleObj name="" r:id="rId3" imgW="558800" imgH="4318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300" y="3657600"/>
                        <a:ext cx="1117600" cy="869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3" name="Rectangle 4"/>
          <p:cNvSpPr/>
          <p:nvPr/>
        </p:nvSpPr>
        <p:spPr>
          <a:xfrm>
            <a:off x="1524000" y="-230187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9234" name="对象 3"/>
          <p:cNvGraphicFramePr>
            <a:graphicFrameLocks noChangeAspect="1"/>
          </p:cNvGraphicFramePr>
          <p:nvPr/>
        </p:nvGraphicFramePr>
        <p:xfrm>
          <a:off x="5491163" y="5278438"/>
          <a:ext cx="113347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533400" imgH="457200" progId="Equation.3">
                  <p:embed/>
                </p:oleObj>
              </mc:Choice>
              <mc:Fallback>
                <p:oleObj name="" r:id="rId5" imgW="533400" imgH="4572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1163" y="5278438"/>
                        <a:ext cx="1133475" cy="973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35" name="图片 27"/>
          <p:cNvPicPr>
            <a:picLocks noChangeAspect="1"/>
          </p:cNvPicPr>
          <p:nvPr/>
        </p:nvPicPr>
        <p:blipFill>
          <a:blip r:embed="rId7"/>
          <a:srcRect l="19417" t="41054" r="49792" b="22392"/>
          <a:stretch>
            <a:fillRect/>
          </a:stretch>
        </p:blipFill>
        <p:spPr>
          <a:xfrm>
            <a:off x="6654800" y="1830388"/>
            <a:ext cx="3613150" cy="26781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6" name="矩形 4"/>
          <p:cNvSpPr/>
          <p:nvPr/>
        </p:nvSpPr>
        <p:spPr>
          <a:xfrm>
            <a:off x="5618163" y="2243138"/>
            <a:ext cx="71818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altLang="zh-CN" sz="2000" b="1" dirty="0">
                <a:solidFill>
                  <a:srgbClr val="080808"/>
                </a:solidFill>
                <a:ea typeface="微软雅黑" panose="020B0503020204020204" charset="-122"/>
              </a:rPr>
              <a:t>(5-1)</a:t>
            </a:r>
            <a:endParaRPr lang="zh-CN" altLang="en-US" sz="2000" dirty="0"/>
          </a:p>
        </p:txBody>
      </p:sp>
      <p:sp>
        <p:nvSpPr>
          <p:cNvPr id="9237" name="矩形 29"/>
          <p:cNvSpPr/>
          <p:nvPr/>
        </p:nvSpPr>
        <p:spPr>
          <a:xfrm>
            <a:off x="5748338" y="3735388"/>
            <a:ext cx="71818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altLang="zh-CN" sz="2000" b="1" dirty="0">
                <a:solidFill>
                  <a:srgbClr val="080808"/>
                </a:solidFill>
                <a:ea typeface="微软雅黑" panose="020B0503020204020204" charset="-122"/>
              </a:rPr>
              <a:t>(5-2)</a:t>
            </a:r>
            <a:endParaRPr lang="zh-CN" altLang="en-US" sz="2000" dirty="0"/>
          </a:p>
        </p:txBody>
      </p:sp>
      <p:sp>
        <p:nvSpPr>
          <p:cNvPr id="9238" name="矩形 30"/>
          <p:cNvSpPr/>
          <p:nvPr/>
        </p:nvSpPr>
        <p:spPr>
          <a:xfrm>
            <a:off x="6743700" y="5640388"/>
            <a:ext cx="71818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altLang="zh-CN" sz="2000" b="1" dirty="0">
                <a:solidFill>
                  <a:srgbClr val="080808"/>
                </a:solidFill>
                <a:ea typeface="微软雅黑" panose="020B0503020204020204" charset="-122"/>
              </a:rPr>
              <a:t>(5-3)</a:t>
            </a:r>
            <a:endParaRPr lang="zh-CN" altLang="en-US" sz="2000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3"/>
          <p:cNvSpPr/>
          <p:nvPr/>
        </p:nvSpPr>
        <p:spPr>
          <a:xfrm>
            <a:off x="5776913" y="323373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0243" name="Rectangle 10"/>
          <p:cNvSpPr/>
          <p:nvPr/>
        </p:nvSpPr>
        <p:spPr>
          <a:xfrm>
            <a:off x="5805488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0244" name="Rectangle 13"/>
          <p:cNvSpPr/>
          <p:nvPr/>
        </p:nvSpPr>
        <p:spPr>
          <a:xfrm>
            <a:off x="5834063" y="32004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30726" name="Text Box 18"/>
          <p:cNvSpPr txBox="1">
            <a:spLocks noChangeArrowheads="1"/>
          </p:cNvSpPr>
          <p:nvPr/>
        </p:nvSpPr>
        <p:spPr bwMode="auto">
          <a:xfrm>
            <a:off x="1919288" y="609600"/>
            <a:ext cx="72390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磁阻</a:t>
            </a:r>
            <a:r>
              <a:rPr kumimoji="1" lang="en-US" altLang="zh-CN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R</a:t>
            </a:r>
            <a:r>
              <a:rPr kumimoji="1" lang="en-US" altLang="zh-CN" sz="2000" b="1" i="0" u="none" strike="noStrike" kern="1200" cap="none" spc="0" normalizeH="0" baseline="-30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由三部分组成：铁芯、衔铁和气隙中的磁阻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0246" name="Rectangle 20"/>
          <p:cNvSpPr/>
          <p:nvPr/>
        </p:nvSpPr>
        <p:spPr>
          <a:xfrm>
            <a:off x="5567363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30728" name="Text Box 21"/>
          <p:cNvSpPr txBox="1">
            <a:spLocks noChangeArrowheads="1"/>
          </p:cNvSpPr>
          <p:nvPr/>
        </p:nvSpPr>
        <p:spPr bwMode="auto">
          <a:xfrm>
            <a:off x="1847850" y="2060575"/>
            <a:ext cx="5832475" cy="286131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式中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: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、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铁芯与衔铁中的导磁长度，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；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μ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μ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铁芯与衔铁的导磁率，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H/m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；  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1</a:t>
            </a:r>
            <a:r>
              <a:rPr kumimoji="1" lang="zh-CN" alt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、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</a:rPr>
              <a:t>2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铁芯与衔铁中的导磁面积，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；  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气隙宽度，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；  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μ</a:t>
            </a:r>
            <a:r>
              <a:rPr kumimoji="1" lang="en-US" altLang="zh-CN" sz="2000" b="1" i="1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气隙中的空气导磁率，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H/m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；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</a:t>
            </a:r>
            <a:r>
              <a:rPr kumimoji="1" lang="en-US" altLang="zh-CN" sz="2000" b="1" i="1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气隙导磁横截面积，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m</a:t>
            </a:r>
            <a:r>
              <a:rPr kumimoji="1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。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30729" name="Text Box 22"/>
          <p:cNvSpPr txBox="1">
            <a:spLocks noChangeArrowheads="1"/>
          </p:cNvSpPr>
          <p:nvPr/>
        </p:nvSpPr>
        <p:spPr bwMode="auto">
          <a:xfrm>
            <a:off x="2057400" y="5486400"/>
            <a:ext cx="31242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将式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(5-4)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代入式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(5-3)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得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: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0249" name="Rectangle 30"/>
          <p:cNvSpPr/>
          <p:nvPr/>
        </p:nvSpPr>
        <p:spPr>
          <a:xfrm>
            <a:off x="5562600" y="3211513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0250" name="Rectangle 32"/>
          <p:cNvSpPr/>
          <p:nvPr/>
        </p:nvSpPr>
        <p:spPr>
          <a:xfrm>
            <a:off x="5429250" y="29987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graphicFrame>
        <p:nvGraphicFramePr>
          <p:cNvPr id="10251" name="Object 33"/>
          <p:cNvGraphicFramePr>
            <a:graphicFrameLocks noChangeAspect="1"/>
          </p:cNvGraphicFramePr>
          <p:nvPr/>
        </p:nvGraphicFramePr>
        <p:xfrm>
          <a:off x="5168900" y="4789488"/>
          <a:ext cx="3903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879600" imgH="863600" progId="Equation.3">
                  <p:embed/>
                </p:oleObj>
              </mc:Choice>
              <mc:Fallback>
                <p:oleObj name="" r:id="rId1" imgW="1879600" imgH="8636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68900" y="4789488"/>
                        <a:ext cx="3903663" cy="1793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对象 1"/>
          <p:cNvGraphicFramePr>
            <a:graphicFrameLocks noChangeAspect="1"/>
          </p:cNvGraphicFramePr>
          <p:nvPr/>
        </p:nvGraphicFramePr>
        <p:xfrm>
          <a:off x="2973388" y="1006475"/>
          <a:ext cx="3467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1600200" imgH="431800" progId="Equation.3">
                  <p:embed/>
                </p:oleObj>
              </mc:Choice>
              <mc:Fallback>
                <p:oleObj name="" r:id="rId3" imgW="1600200" imgH="4318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3388" y="1006475"/>
                        <a:ext cx="34671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对象 2"/>
          <p:cNvGraphicFramePr>
            <a:graphicFrameLocks noChangeAspect="1"/>
          </p:cNvGraphicFramePr>
          <p:nvPr/>
        </p:nvGraphicFramePr>
        <p:xfrm>
          <a:off x="7967663" y="3078163"/>
          <a:ext cx="1165225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533400" imgH="457200" progId="Equation.3">
                  <p:embed/>
                </p:oleObj>
              </mc:Choice>
              <mc:Fallback>
                <p:oleObj name="" r:id="rId5" imgW="533400" imgH="4572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67663" y="3078163"/>
                        <a:ext cx="1165225" cy="9985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矩形 20"/>
          <p:cNvSpPr/>
          <p:nvPr/>
        </p:nvSpPr>
        <p:spPr>
          <a:xfrm>
            <a:off x="9296400" y="3290888"/>
            <a:ext cx="71818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altLang="zh-CN" sz="2000" b="1" dirty="0">
                <a:solidFill>
                  <a:srgbClr val="080808"/>
                </a:solidFill>
                <a:ea typeface="微软雅黑" panose="020B0503020204020204" charset="-122"/>
              </a:rPr>
              <a:t>(5-3)</a:t>
            </a:r>
            <a:endParaRPr lang="zh-CN" altLang="en-US" sz="2000" dirty="0"/>
          </a:p>
        </p:txBody>
      </p:sp>
      <p:sp>
        <p:nvSpPr>
          <p:cNvPr id="10255" name="矩形 21"/>
          <p:cNvSpPr/>
          <p:nvPr/>
        </p:nvSpPr>
        <p:spPr>
          <a:xfrm>
            <a:off x="6778625" y="1341438"/>
            <a:ext cx="718185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altLang="zh-CN" sz="2000" b="1" dirty="0">
                <a:solidFill>
                  <a:srgbClr val="080808"/>
                </a:solidFill>
                <a:ea typeface="微软雅黑" panose="020B0503020204020204" charset="-122"/>
              </a:rPr>
              <a:t>(5-4)</a:t>
            </a:r>
            <a:endParaRPr lang="zh-CN" altLang="en-US" sz="2000" dirty="0"/>
          </a:p>
        </p:txBody>
      </p:sp>
      <p:pic>
        <p:nvPicPr>
          <p:cNvPr id="10256" name="图片 27"/>
          <p:cNvPicPr>
            <a:picLocks noChangeAspect="1"/>
          </p:cNvPicPr>
          <p:nvPr/>
        </p:nvPicPr>
        <p:blipFill>
          <a:blip r:embed="rId7"/>
          <a:srcRect l="19417" t="41054" r="49792" b="22392"/>
          <a:stretch>
            <a:fillRect/>
          </a:stretch>
        </p:blipFill>
        <p:spPr>
          <a:xfrm>
            <a:off x="7824788" y="579438"/>
            <a:ext cx="2776537" cy="2057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7" name="TextBox 1"/>
          <p:cNvSpPr txBox="1"/>
          <p:nvPr/>
        </p:nvSpPr>
        <p:spPr>
          <a:xfrm>
            <a:off x="7680325" y="2963863"/>
            <a:ext cx="2459038" cy="132207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</a:pPr>
            <a:endParaRPr lang="en-US" altLang="zh-CN" sz="1600" dirty="0"/>
          </a:p>
          <a:p>
            <a:pPr marL="0" lvl="0" indent="0" algn="just" eaLnBrk="1" hangingPunct="1">
              <a:spcBef>
                <a:spcPct val="0"/>
              </a:spcBef>
            </a:pPr>
            <a:endParaRPr lang="en-US" altLang="zh-CN" sz="1600" dirty="0"/>
          </a:p>
          <a:p>
            <a:pPr marL="0" lvl="0" indent="0" algn="just" eaLnBrk="1" hangingPunct="1">
              <a:spcBef>
                <a:spcPct val="0"/>
              </a:spcBef>
            </a:pPr>
            <a:endParaRPr lang="en-US" altLang="zh-CN" sz="1600" dirty="0"/>
          </a:p>
          <a:p>
            <a:pPr marL="0" lvl="0" indent="0" algn="just" eaLnBrk="1" hangingPunct="1">
              <a:spcBef>
                <a:spcPct val="0"/>
              </a:spcBef>
            </a:pPr>
            <a:endParaRPr lang="en-US" altLang="zh-CN" sz="1600" dirty="0"/>
          </a:p>
          <a:p>
            <a:pPr marL="0" lvl="0" indent="0" algn="just" eaLnBrk="1" hangingPunct="1">
              <a:spcBef>
                <a:spcPct val="0"/>
              </a:spcBef>
            </a:pPr>
            <a:endParaRPr lang="zh-CN" altLang="en-US" sz="16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65430"/>
            <a:ext cx="5428615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/>
          <p:nvPr/>
        </p:nvSpPr>
        <p:spPr>
          <a:xfrm>
            <a:off x="5776913" y="323373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1267" name="Rectangle 3"/>
          <p:cNvSpPr/>
          <p:nvPr/>
        </p:nvSpPr>
        <p:spPr>
          <a:xfrm>
            <a:off x="5805488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1268" name="Rectangle 4"/>
          <p:cNvSpPr/>
          <p:nvPr/>
        </p:nvSpPr>
        <p:spPr>
          <a:xfrm>
            <a:off x="5834063" y="32004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1269" name="Rectangle 7"/>
          <p:cNvSpPr/>
          <p:nvPr/>
        </p:nvSpPr>
        <p:spPr>
          <a:xfrm>
            <a:off x="5567363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31750" name="Text Box 17"/>
          <p:cNvSpPr txBox="1">
            <a:spLocks noChangeArrowheads="1"/>
          </p:cNvSpPr>
          <p:nvPr/>
        </p:nvSpPr>
        <p:spPr bwMode="auto">
          <a:xfrm>
            <a:off x="1919288" y="2106613"/>
            <a:ext cx="7162800" cy="17532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自感量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是各个参量的函数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自感量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与其中任一参量呈单值函数关系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可制成各种电感式传感器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235541" name="Text Box 21"/>
          <p:cNvSpPr txBox="1">
            <a:spLocks noChangeArrowheads="1"/>
          </p:cNvSpPr>
          <p:nvPr/>
        </p:nvSpPr>
        <p:spPr bwMode="auto">
          <a:xfrm>
            <a:off x="1992313" y="3892550"/>
            <a:ext cx="720090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磁路中</a:t>
            </a:r>
            <a:r>
              <a:rPr kumimoji="1" lang="zh-CN" altLang="en-US" sz="20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微软雅黑" panose="020B0503020204020204" charset="-122"/>
                <a:cs typeface="+mn-cs"/>
              </a:rPr>
              <a:t>铁芯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和</a:t>
            </a:r>
            <a:r>
              <a:rPr kumimoji="1" lang="zh-CN" altLang="en-US" sz="20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微软雅黑" panose="020B0503020204020204" charset="-122"/>
                <a:cs typeface="+mn-cs"/>
              </a:rPr>
              <a:t>衔铁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中的磁阻远小于</a:t>
            </a:r>
            <a:r>
              <a:rPr kumimoji="1" lang="zh-CN" altLang="en-US" sz="20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微软雅黑" panose="020B0503020204020204" charset="-122"/>
                <a:cs typeface="+mn-cs"/>
              </a:rPr>
              <a:t>空气隙</a:t>
            </a:r>
            <a:r>
              <a:rPr kumimoji="1" lang="zh-CN" altLang="en-US" sz="2000" b="1" kern="1200" cap="none" spc="0" normalizeH="0" baseline="0" noProof="0" dirty="0">
                <a:latin typeface="+mn-lt"/>
                <a:ea typeface="微软雅黑" panose="020B0503020204020204" charset="-122"/>
                <a:cs typeface="+mn-cs"/>
              </a:rPr>
              <a:t>中的磁阻，即： </a:t>
            </a:r>
            <a:endParaRPr kumimoji="1" lang="zh-CN" altLang="en-US" sz="2000" b="1" kern="1200" cap="none" spc="0" normalizeH="0" baseline="0" noProof="0" dirty="0"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31752" name="Text Box 24"/>
          <p:cNvSpPr txBox="1">
            <a:spLocks noChangeArrowheads="1"/>
          </p:cNvSpPr>
          <p:nvPr/>
        </p:nvSpPr>
        <p:spPr bwMode="auto">
          <a:xfrm>
            <a:off x="2063750" y="5516563"/>
            <a:ext cx="2736850" cy="39878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近似计算得： </a:t>
            </a:r>
            <a:endParaRPr kumimoji="1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graphicFrame>
        <p:nvGraphicFramePr>
          <p:cNvPr id="11273" name="Object 25"/>
          <p:cNvGraphicFramePr>
            <a:graphicFrameLocks noChangeAspect="1"/>
          </p:cNvGraphicFramePr>
          <p:nvPr/>
        </p:nvGraphicFramePr>
        <p:xfrm>
          <a:off x="4699000" y="4271963"/>
          <a:ext cx="3081338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371600" imgH="431800" progId="Equation.3">
                  <p:embed/>
                </p:oleObj>
              </mc:Choice>
              <mc:Fallback>
                <p:oleObj name="" r:id="rId1" imgW="1371600" imgH="4318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99000" y="4271963"/>
                        <a:ext cx="3081338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32"/>
          <p:cNvGraphicFramePr>
            <a:graphicFrameLocks noChangeAspect="1"/>
          </p:cNvGraphicFramePr>
          <p:nvPr/>
        </p:nvGraphicFramePr>
        <p:xfrm>
          <a:off x="4887913" y="5454650"/>
          <a:ext cx="177958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3" imgW="812165" imgH="419100" progId="Equation.3">
                  <p:embed/>
                </p:oleObj>
              </mc:Choice>
              <mc:Fallback>
                <p:oleObj name="" r:id="rId3" imgW="812165" imgH="4191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7913" y="5454650"/>
                        <a:ext cx="1779587" cy="917575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FF0000"/>
                        </a:solidFill>
                        <a:prstDash val="dash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33"/>
          <p:cNvGraphicFramePr>
            <a:graphicFrameLocks noChangeAspect="1"/>
          </p:cNvGraphicFramePr>
          <p:nvPr/>
        </p:nvGraphicFramePr>
        <p:xfrm>
          <a:off x="3379788" y="404813"/>
          <a:ext cx="3906837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1879600" imgH="863600" progId="Equation.3">
                  <p:embed/>
                </p:oleObj>
              </mc:Choice>
              <mc:Fallback>
                <p:oleObj name="" r:id="rId5" imgW="1879600" imgH="8636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9788" y="404813"/>
                        <a:ext cx="3906837" cy="17922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/>
          <p:nvPr/>
        </p:nvSpPr>
        <p:spPr>
          <a:xfrm>
            <a:off x="5776913" y="323373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2291" name="Rectangle 3"/>
          <p:cNvSpPr/>
          <p:nvPr/>
        </p:nvSpPr>
        <p:spPr>
          <a:xfrm>
            <a:off x="5805488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2292" name="Rectangle 4"/>
          <p:cNvSpPr/>
          <p:nvPr/>
        </p:nvSpPr>
        <p:spPr>
          <a:xfrm>
            <a:off x="5834063" y="32004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2293" name="Rectangle 6"/>
          <p:cNvSpPr/>
          <p:nvPr/>
        </p:nvSpPr>
        <p:spPr>
          <a:xfrm>
            <a:off x="5567363" y="3214688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2294" name="Rectangle 7"/>
          <p:cNvSpPr/>
          <p:nvPr/>
        </p:nvSpPr>
        <p:spPr>
          <a:xfrm>
            <a:off x="5448300" y="29972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236553" name="Text Box 9"/>
          <p:cNvSpPr txBox="1">
            <a:spLocks noChangeArrowheads="1"/>
          </p:cNvSpPr>
          <p:nvPr/>
        </p:nvSpPr>
        <p:spPr bwMode="auto">
          <a:xfrm>
            <a:off x="2063750" y="2708275"/>
            <a:ext cx="8305800" cy="3784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5250" indent="-952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根据右式可以形成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3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种自感式传感器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(a)——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改变气隙厚度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</a:t>
            </a:r>
            <a:endParaRPr kumimoji="1" lang="en-US" altLang="zh-CN" sz="20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(b)——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改变导磁面积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A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0</a:t>
            </a:r>
            <a:endParaRPr kumimoji="1" lang="en-US" altLang="zh-CN" sz="2000" b="1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(c)——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利用铁芯在螺管线圈中的直线位移改变总的磁阻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可认为是改变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有效线圈匝数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W</a:t>
            </a:r>
            <a:endParaRPr kumimoji="1" lang="en-US" altLang="zh-CN" sz="2000" b="1" i="1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用以测量直线位移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与各参数的变化关系并不相同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5250" marR="0" lvl="0" indent="-952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如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 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δ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不是线性关系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与电容传感器类似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2296" name="Rectangle 10"/>
          <p:cNvSpPr/>
          <p:nvPr/>
        </p:nvSpPr>
        <p:spPr>
          <a:xfrm>
            <a:off x="5700713" y="3224213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sp>
        <p:nvSpPr>
          <p:cNvPr id="12297" name="Rectangle 18"/>
          <p:cNvSpPr/>
          <p:nvPr/>
        </p:nvSpPr>
        <p:spPr>
          <a:xfrm>
            <a:off x="3181350" y="2462213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endParaRPr lang="zh-CN" altLang="en-US" sz="2400" dirty="0"/>
          </a:p>
        </p:txBody>
      </p:sp>
      <p:pic>
        <p:nvPicPr>
          <p:cNvPr id="12298" name="Picture 17"/>
          <p:cNvPicPr>
            <a:picLocks noChangeAspect="1"/>
          </p:cNvPicPr>
          <p:nvPr/>
        </p:nvPicPr>
        <p:blipFill>
          <a:blip r:embed="rId1">
            <a:lum bright="6000" contrast="78000"/>
          </a:blip>
          <a:srcRect t="7881" r="47444" b="25760"/>
          <a:stretch>
            <a:fillRect/>
          </a:stretch>
        </p:blipFill>
        <p:spPr>
          <a:xfrm>
            <a:off x="1703388" y="476250"/>
            <a:ext cx="6156325" cy="23050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2299" name="Object 20"/>
          <p:cNvGraphicFramePr>
            <a:graphicFrameLocks noChangeAspect="1"/>
          </p:cNvGraphicFramePr>
          <p:nvPr/>
        </p:nvGraphicFramePr>
        <p:xfrm>
          <a:off x="7148513" y="2971800"/>
          <a:ext cx="178117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812165" imgH="419100" progId="Equation.3">
                  <p:embed/>
                </p:oleObj>
              </mc:Choice>
              <mc:Fallback>
                <p:oleObj name="" r:id="rId2" imgW="812165" imgH="4191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48513" y="2971800"/>
                        <a:ext cx="1781175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1" name="Rectangle 22"/>
          <p:cNvSpPr>
            <a:spLocks noChangeArrowheads="1"/>
          </p:cNvSpPr>
          <p:nvPr/>
        </p:nvSpPr>
        <p:spPr bwMode="auto">
          <a:xfrm>
            <a:off x="6781800" y="2895600"/>
            <a:ext cx="2374900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12301" name="Picture 25" descr="20091211354599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908050"/>
            <a:ext cx="2520950" cy="1360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2" name="Picture 16" descr="http://www.science.globalsino.com/1/images/1science9781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688" y="4618038"/>
            <a:ext cx="2455862" cy="19637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1025" y="321310"/>
            <a:ext cx="6286500" cy="63099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3945" y="233045"/>
            <a:ext cx="4547870" cy="65385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0740" y="569595"/>
            <a:ext cx="4462780" cy="6050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dirty="0"/>
              <a:t>传感器的组成和分类</a:t>
            </a:r>
            <a:endParaRPr lang="zh-CN" altLang="en-US" dirty="0"/>
          </a:p>
        </p:txBody>
      </p:sp>
      <p:pic>
        <p:nvPicPr>
          <p:cNvPr id="4099" name="Picture 6" descr="2-1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063750" y="2420938"/>
            <a:ext cx="8137525" cy="2355850"/>
          </a:xfrm>
        </p:spPr>
      </p:pic>
      <p:sp>
        <p:nvSpPr>
          <p:cNvPr id="4100" name="Rectangle 9"/>
          <p:cNvSpPr/>
          <p:nvPr/>
        </p:nvSpPr>
        <p:spPr>
          <a:xfrm>
            <a:off x="1774825" y="5229225"/>
            <a:ext cx="8713788" cy="1223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342900" lvl="0" indent="-342900" eaLnBrk="1" hangingPunct="1"/>
            <a:r>
              <a:rPr lang="zh-CN" altLang="en-US" dirty="0"/>
              <a:t>按</a:t>
            </a:r>
            <a:r>
              <a:rPr lang="zh-CN" altLang="en-US" b="1" dirty="0"/>
              <a:t>被测参数</a:t>
            </a:r>
            <a:r>
              <a:rPr lang="zh-CN" altLang="en-US" dirty="0"/>
              <a:t>分：温度、压力、位移、速度等</a:t>
            </a:r>
            <a:endParaRPr lang="zh-CN" altLang="en-US" dirty="0"/>
          </a:p>
          <a:p>
            <a:pPr marL="342900" lvl="0" indent="-342900" eaLnBrk="1" hangingPunct="1"/>
            <a:r>
              <a:rPr lang="zh-CN" altLang="en-US" dirty="0"/>
              <a:t>按</a:t>
            </a:r>
            <a:r>
              <a:rPr lang="zh-CN" altLang="en-US" b="1" dirty="0"/>
              <a:t>工作原理</a:t>
            </a:r>
            <a:r>
              <a:rPr lang="zh-CN" altLang="en-US" dirty="0"/>
              <a:t>分：应变式、电容式、压电式、磁电式等</a:t>
            </a:r>
            <a:endParaRPr lang="zh-CN" altLang="en-US" dirty="0"/>
          </a:p>
        </p:txBody>
      </p:sp>
      <p:sp>
        <p:nvSpPr>
          <p:cNvPr id="4101" name="Text Box 10"/>
          <p:cNvSpPr txBox="1"/>
          <p:nvPr/>
        </p:nvSpPr>
        <p:spPr>
          <a:xfrm>
            <a:off x="1919288" y="1916113"/>
            <a:ext cx="15843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hlink"/>
                </a:solidFill>
              </a:rPr>
              <a:t>组成</a:t>
            </a:r>
            <a:endParaRPr lang="zh-CN" altLang="en-US" b="1" dirty="0">
              <a:solidFill>
                <a:schemeClr val="hlink"/>
              </a:solidFill>
            </a:endParaRPr>
          </a:p>
        </p:txBody>
      </p:sp>
      <p:sp>
        <p:nvSpPr>
          <p:cNvPr id="4102" name="Text Box 11"/>
          <p:cNvSpPr txBox="1"/>
          <p:nvPr/>
        </p:nvSpPr>
        <p:spPr>
          <a:xfrm>
            <a:off x="1919288" y="4652963"/>
            <a:ext cx="18732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hlink"/>
                </a:solidFill>
              </a:rPr>
              <a:t>分类</a:t>
            </a:r>
            <a:endParaRPr lang="zh-CN" altLang="en-US" b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spd="med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zh-CN" altLang="en-US" dirty="0"/>
              <a:t>传感器的基本特性</a:t>
            </a:r>
            <a:endParaRPr lang="zh-CN" altLang="en-US" dirty="0"/>
          </a:p>
        </p:txBody>
      </p:sp>
      <p:sp>
        <p:nvSpPr>
          <p:cNvPr id="6147" name="Rectangle 7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在生产过程和科学实验中，要对各种各样的参数进行检测和控制，就要求传感器能</a:t>
            </a:r>
            <a:r>
              <a:rPr lang="zh-CN" altLang="en-US" u="sng" dirty="0"/>
              <a:t>感受被测非电量的变化并不失真地变换成相应的电量</a:t>
            </a:r>
            <a:r>
              <a:rPr lang="en-US" altLang="zh-CN" dirty="0">
                <a:latin typeface="Arial" panose="020B0604020202020204" pitchFamily="34" charset="0"/>
              </a:rPr>
              <a:t>——</a:t>
            </a:r>
            <a:r>
              <a:rPr lang="zh-CN" altLang="en-US" dirty="0"/>
              <a:t>基本特性</a:t>
            </a:r>
            <a:endParaRPr lang="zh-CN" altLang="en-US" dirty="0"/>
          </a:p>
          <a:p>
            <a:pPr eaLnBrk="1" hangingPunct="1"/>
            <a:r>
              <a:rPr lang="zh-CN" altLang="en-US" dirty="0"/>
              <a:t>传感器的基本特性通常分为</a:t>
            </a:r>
            <a:r>
              <a:rPr lang="zh-CN" altLang="en-US" u="sng" dirty="0"/>
              <a:t>静态特性和动态特性</a:t>
            </a:r>
            <a:endParaRPr lang="zh-CN" altLang="en-US" u="sng" dirty="0"/>
          </a:p>
          <a:p>
            <a:pPr lvl="1" eaLnBrk="1" hangingPunct="1"/>
            <a:r>
              <a:rPr lang="zh-CN" altLang="en-US" dirty="0"/>
              <a:t>静态特性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灵敏度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线性度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迟滞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重复性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漂移</a:t>
            </a:r>
            <a:endParaRPr lang="zh-CN" altLang="en-US" dirty="0"/>
          </a:p>
        </p:txBody>
      </p:sp>
      <p:sp>
        <p:nvSpPr>
          <p:cNvPr id="6148" name="Text Box 8"/>
          <p:cNvSpPr txBox="1"/>
          <p:nvPr/>
        </p:nvSpPr>
        <p:spPr>
          <a:xfrm>
            <a:off x="5016500" y="3860800"/>
            <a:ext cx="18716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>
              <a:ea typeface="宋体" panose="02010600030101010101" pitchFamily="2" charset="-122"/>
            </a:endParaRPr>
          </a:p>
        </p:txBody>
      </p:sp>
      <p:sp>
        <p:nvSpPr>
          <p:cNvPr id="6149" name="Text Box 9"/>
          <p:cNvSpPr txBox="1"/>
          <p:nvPr/>
        </p:nvSpPr>
        <p:spPr>
          <a:xfrm>
            <a:off x="4943475" y="3716338"/>
            <a:ext cx="20161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dirty="0">
              <a:ea typeface="宋体" panose="02010600030101010101" pitchFamily="2" charset="-122"/>
            </a:endParaRPr>
          </a:p>
        </p:txBody>
      </p:sp>
      <p:sp>
        <p:nvSpPr>
          <p:cNvPr id="6150" name="Text Box 10"/>
          <p:cNvSpPr txBox="1"/>
          <p:nvPr/>
        </p:nvSpPr>
        <p:spPr>
          <a:xfrm>
            <a:off x="5016500" y="3573463"/>
            <a:ext cx="3457575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457200" lvl="1" indent="0" eaLnBrk="1" hangingPunct="1"/>
            <a:r>
              <a:rPr lang="zh-CN" altLang="en-US" dirty="0"/>
              <a:t>动态特性</a:t>
            </a:r>
            <a:endParaRPr lang="zh-CN" altLang="en-US" dirty="0"/>
          </a:p>
          <a:p>
            <a:pPr marL="914400" lvl="2" indent="0" eaLnBrk="1" hangingPunct="1"/>
            <a:r>
              <a:rPr lang="zh-CN" altLang="en-US" dirty="0"/>
              <a:t>瞬态响应特性</a:t>
            </a:r>
            <a:endParaRPr lang="zh-CN" altLang="en-US" dirty="0"/>
          </a:p>
          <a:p>
            <a:pPr marL="914400" lvl="2" indent="0" eaLnBrk="1" hangingPunct="1"/>
            <a:r>
              <a:rPr lang="zh-CN" altLang="en-US" dirty="0"/>
              <a:t>频率响应特性　</a:t>
            </a:r>
            <a:endParaRPr lang="zh-CN" altLang="en-US" dirty="0"/>
          </a:p>
        </p:txBody>
      </p:sp>
      <p:sp>
        <p:nvSpPr>
          <p:cNvPr id="6151" name="Text Box 11"/>
          <p:cNvSpPr txBox="1"/>
          <p:nvPr/>
        </p:nvSpPr>
        <p:spPr>
          <a:xfrm>
            <a:off x="1847850" y="5805488"/>
            <a:ext cx="8135938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b="1" dirty="0"/>
              <a:t>传感器静态输入、输出关系一般可表示为</a:t>
            </a:r>
            <a:r>
              <a:rPr lang="zh-CN" altLang="en-US" sz="2000" dirty="0"/>
              <a:t>：</a:t>
            </a:r>
            <a:endParaRPr lang="zh-CN" altLang="en-US" sz="2000" dirty="0"/>
          </a:p>
        </p:txBody>
      </p:sp>
      <p:sp>
        <p:nvSpPr>
          <p:cNvPr id="6152" name="Rectangle 13"/>
          <p:cNvSpPr/>
          <p:nvPr/>
        </p:nvSpPr>
        <p:spPr>
          <a:xfrm>
            <a:off x="1524000" y="3125788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6153" name="Object 12"/>
          <p:cNvGraphicFramePr>
            <a:graphicFrameLocks noChangeAspect="1"/>
          </p:cNvGraphicFramePr>
          <p:nvPr/>
        </p:nvGraphicFramePr>
        <p:xfrm>
          <a:off x="6600825" y="5805488"/>
          <a:ext cx="33829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930400" imgH="241300" progId="Equation.3">
                  <p:embed/>
                </p:oleObj>
              </mc:Choice>
              <mc:Fallback>
                <p:oleObj name="" r:id="rId1" imgW="1930400" imgH="2413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00825" y="5805488"/>
                        <a:ext cx="3382963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2"/>
          <p:cNvSpPr txBox="1"/>
          <p:nvPr/>
        </p:nvSpPr>
        <p:spPr>
          <a:xfrm>
            <a:off x="1714500" y="1268413"/>
            <a:ext cx="5462588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92075" indent="-92075">
              <a:lnSpc>
                <a:spcPct val="150000"/>
              </a:lnSpc>
              <a:buChar char="•"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动圈式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传感器的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线圈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处于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永久磁铁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形成的闭合磁路工作气隙中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2075" indent="-92075">
              <a:lnSpc>
                <a:spcPct val="150000"/>
              </a:lnSpc>
              <a:buChar char="•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当此线圈相对于磁场作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直线运动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时，线圈上所感生的</a:t>
            </a: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charset="-122"/>
                <a:ea typeface="微软雅黑" panose="020B0503020204020204" charset="-122"/>
              </a:rPr>
              <a:t>电势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为： 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15" name="Text Box 3"/>
          <p:cNvSpPr txBox="1"/>
          <p:nvPr/>
        </p:nvSpPr>
        <p:spPr>
          <a:xfrm>
            <a:off x="1595438" y="476250"/>
            <a:ext cx="6156325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测量直线运动速度的动圈式传感器 </a:t>
            </a:r>
            <a:endParaRPr lang="zh-CN" altLang="en-US" sz="3000" b="1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6" name="Picture 4"/>
          <p:cNvPicPr>
            <a:picLocks noChangeAspect="1"/>
          </p:cNvPicPr>
          <p:nvPr>
            <p:ph sz="half" idx="1"/>
          </p:nvPr>
        </p:nvPicPr>
        <p:blipFill>
          <a:blip r:embed="rId1">
            <a:lum bright="29999" contrast="42000"/>
          </a:blip>
          <a:srcRect l="2757" t="2553" r="70186" b="36186"/>
          <a:stretch>
            <a:fillRect/>
          </a:stretch>
        </p:blipFill>
        <p:spPr>
          <a:xfrm>
            <a:off x="7745413" y="739775"/>
            <a:ext cx="2663825" cy="2449513"/>
          </a:xfrm>
          <a:noFill/>
          <a:ln>
            <a:noFill/>
          </a:ln>
        </p:spPr>
      </p:pic>
      <p:sp>
        <p:nvSpPr>
          <p:cNvPr id="14341" name="Text Box 9"/>
          <p:cNvSpPr txBox="1">
            <a:spLocks noChangeArrowheads="1"/>
          </p:cNvSpPr>
          <p:nvPr/>
        </p:nvSpPr>
        <p:spPr bwMode="auto">
          <a:xfrm>
            <a:off x="1703388" y="4294188"/>
            <a:ext cx="5903913" cy="19380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式中：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B 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工作气隙中的磁感应强度；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</a:t>
            </a:r>
            <a:r>
              <a:rPr kumimoji="1" lang="zh-CN" alt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线圈的单匝长度；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</a:t>
            </a:r>
            <a:r>
              <a:rPr kumimoji="1" lang="zh-CN" alt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v 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线圈相对于磁场的运动线速度；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       </a:t>
            </a:r>
            <a:r>
              <a:rPr kumimoji="1" lang="en-US" altLang="zh-CN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θ</a:t>
            </a:r>
            <a:r>
              <a:rPr kumimoji="1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线圈运动方向相对于磁场方向的夹角。</a:t>
            </a:r>
            <a:endParaRPr kumimoji="1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13318" name="Rectangle 12"/>
          <p:cNvSpPr/>
          <p:nvPr/>
        </p:nvSpPr>
        <p:spPr>
          <a:xfrm>
            <a:off x="5173663" y="3230563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319" name="Object 11"/>
          <p:cNvGraphicFramePr>
            <a:graphicFrameLocks noChangeAspect="1"/>
          </p:cNvGraphicFramePr>
          <p:nvPr/>
        </p:nvGraphicFramePr>
        <p:xfrm>
          <a:off x="2640013" y="3267075"/>
          <a:ext cx="42005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1841500" imgH="393700" progId="Equation.3">
                  <p:embed/>
                </p:oleObj>
              </mc:Choice>
              <mc:Fallback>
                <p:oleObj name="" r:id="rId2" imgW="1841500" imgH="3937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40013" y="3267075"/>
                        <a:ext cx="4200525" cy="882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20" name="Picture 3" descr="dh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763" y="3749675"/>
            <a:ext cx="2736850" cy="273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92313" y="1412875"/>
            <a:ext cx="2860675" cy="59880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此处  </a:t>
            </a:r>
            <a:r>
              <a:rPr kumimoji="1" lang="en-US" altLang="zh-CN" sz="22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θ</a:t>
            </a:r>
            <a:r>
              <a:rPr kumimoji="1" lang="en-US" altLang="zh-CN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=90°</a:t>
            </a:r>
            <a:r>
              <a:rPr kumimoji="1" lang="zh-CN" altLang="en-US" sz="2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，故： </a:t>
            </a:r>
            <a:endParaRPr kumimoji="1" lang="zh-CN" altLang="en-US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1992313" y="2852738"/>
            <a:ext cx="8207375" cy="313817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92075" indent="-92075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结构参数</a:t>
            </a:r>
            <a:r>
              <a:rPr kumimoji="1" lang="en-US" altLang="zh-CN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B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、</a:t>
            </a:r>
            <a:r>
              <a:rPr kumimoji="1" lang="en-US" altLang="zh-CN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l 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和 </a:t>
            </a:r>
            <a:r>
              <a:rPr kumimoji="1" lang="en-US" altLang="zh-CN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N 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确定，感应电势 </a:t>
            </a:r>
            <a:r>
              <a:rPr kumimoji="1" lang="en-US" altLang="zh-CN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e 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与速度 </a:t>
            </a:r>
            <a:r>
              <a:rPr kumimoji="1" lang="en-US" altLang="zh-CN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v 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呈单值函数关系</a:t>
            </a:r>
            <a:endParaRPr kumimoji="1" lang="zh-CN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用输出的电势值 </a:t>
            </a:r>
            <a:r>
              <a:rPr kumimoji="1" lang="en-US" altLang="zh-CN" sz="22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e 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测量线圈运动的速度</a:t>
            </a:r>
            <a:r>
              <a:rPr kumimoji="1" lang="en-US" altLang="zh-CN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——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速度传感器</a:t>
            </a:r>
            <a:endParaRPr kumimoji="1" lang="zh-CN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速度传感器的输出可通过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积分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或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微分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得到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位移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和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加速度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信号</a:t>
            </a:r>
            <a:endParaRPr kumimoji="1" lang="zh-CN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利用该原理可制造出两种实用的速度传感器：</a:t>
            </a:r>
            <a:endParaRPr kumimoji="1" lang="zh-CN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长行程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直线速度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传感器</a:t>
            </a:r>
            <a:endParaRPr kumimoji="1" lang="zh-CN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  <a:p>
            <a:pPr marL="92075" marR="0" lvl="0" indent="-92075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     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振动速度</a:t>
            </a:r>
            <a:r>
              <a:rPr kumimoji="1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传感器</a:t>
            </a:r>
            <a:endParaRPr kumimoji="1" lang="zh-CN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cs"/>
            </a:endParaRPr>
          </a:p>
        </p:txBody>
      </p:sp>
      <p:pic>
        <p:nvPicPr>
          <p:cNvPr id="14340" name="Picture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72038" y="2133600"/>
            <a:ext cx="1354137" cy="358775"/>
          </a:xfrm>
          <a:noFill/>
          <a:ln>
            <a:noFill/>
          </a:ln>
        </p:spPr>
      </p:pic>
      <p:graphicFrame>
        <p:nvGraphicFramePr>
          <p:cNvPr id="14341" name="Object 16"/>
          <p:cNvGraphicFramePr>
            <a:graphicFrameLocks noChangeAspect="1"/>
          </p:cNvGraphicFramePr>
          <p:nvPr/>
        </p:nvGraphicFramePr>
        <p:xfrm>
          <a:off x="3505200" y="533400"/>
          <a:ext cx="365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" imgW="1841500" imgH="393700" progId="Equation.3">
                  <p:embed/>
                </p:oleObj>
              </mc:Choice>
              <mc:Fallback>
                <p:oleObj name="" r:id="rId2" imgW="1841500" imgH="3937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05200" y="533400"/>
                        <a:ext cx="3657600" cy="78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3"/>
          <p:cNvSpPr>
            <a:spLocks noGrp="1"/>
          </p:cNvSpPr>
          <p:nvPr>
            <p:ph type="body" sz="half" idx="1"/>
          </p:nvPr>
        </p:nvSpPr>
        <p:spPr>
          <a:xfrm>
            <a:off x="1595438" y="421799"/>
            <a:ext cx="4238625" cy="570865"/>
          </a:xfrm>
        </p:spPr>
        <p:txBody>
          <a:bodyPr vert="horz" wrap="square" lIns="91440" tIns="45720" rIns="91440" bIns="45720" anchor="ctr" anchorCtr="0">
            <a:spAutoFit/>
          </a:bodyPr>
          <a:p>
            <a:pPr marL="0" indent="0">
              <a:spcBef>
                <a:spcPct val="0"/>
              </a:spcBef>
              <a:buClrTx/>
              <a:buSzTx/>
              <a:buFontTx/>
              <a:buChar char="•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关于电压灵敏度的几点说明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95" name="Rectangle 16"/>
          <p:cNvSpPr/>
          <p:nvPr/>
        </p:nvSpPr>
        <p:spPr>
          <a:xfrm>
            <a:off x="1524000" y="3105786"/>
            <a:ext cx="269240" cy="347980"/>
          </a:xfrm>
          <a:prstGeom prst="rect">
            <a:avLst/>
          </a:prstGeom>
          <a:noFill/>
          <a:ln w="9525">
            <a:noFill/>
          </a:ln>
        </p:spPr>
        <p:txBody>
          <a:bodyPr wrap="none" lIns="71296" tIns="35648" rIns="71296" bIns="35648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796" name="Object 12"/>
          <p:cNvGraphicFramePr>
            <a:graphicFrameLocks noChangeAspect="1"/>
          </p:cNvGraphicFramePr>
          <p:nvPr/>
        </p:nvGraphicFramePr>
        <p:xfrm>
          <a:off x="5232400" y="4659313"/>
          <a:ext cx="17272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862965" imgH="444500" progId="Equation.3">
                  <p:embed/>
                </p:oleObj>
              </mc:Choice>
              <mc:Fallback>
                <p:oleObj name="" r:id="rId1" imgW="862965" imgH="44450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32400" y="4659313"/>
                        <a:ext cx="1727200" cy="85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Rectangle 3"/>
          <p:cNvSpPr txBox="1"/>
          <p:nvPr/>
        </p:nvSpPr>
        <p:spPr>
          <a:xfrm>
            <a:off x="1849438" y="981075"/>
            <a:ext cx="8610600" cy="20780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1" indent="0" eaLnBrk="0" hangingPunct="0">
              <a:lnSpc>
                <a:spcPct val="200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       电桥电压灵敏度正比于电桥供电电压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供电电压的提高受应变片允许功耗限制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应作适当选择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;</a:t>
            </a:r>
            <a:endParaRPr lang="en-US" altLang="zh-CN" sz="20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indent="0" eaLnBrk="0" hangingPunct="0">
              <a:lnSpc>
                <a:spcPct val="200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       电桥电压灵敏度是桥臂电阻比值 </a:t>
            </a:r>
            <a:r>
              <a:rPr lang="en-US" altLang="zh-CN" sz="2000" b="1" i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n 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的函数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恰当地选择桥臂比 </a:t>
            </a:r>
            <a:r>
              <a:rPr lang="en-US" altLang="zh-CN" sz="2000" b="1" i="1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n 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的值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保证电桥具有较高的电压灵敏度</a:t>
            </a:r>
            <a:endParaRPr lang="zh-CN" altLang="en-US" sz="20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indent="0" eaLnBrk="0" hangingPunct="0">
              <a:lnSpc>
                <a:spcPct val="200000"/>
              </a:lnSpc>
            </a:pPr>
            <a:endParaRPr lang="en-US" altLang="zh-CN" sz="20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98" name="矩形 1"/>
          <p:cNvSpPr/>
          <p:nvPr/>
        </p:nvSpPr>
        <p:spPr>
          <a:xfrm>
            <a:off x="2332038" y="3994150"/>
            <a:ext cx="2160587" cy="584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要使灵敏度最大</a:t>
            </a:r>
            <a:endParaRPr lang="zh-CN" altLang="en-US" sz="20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799" name="Object 5"/>
          <p:cNvGraphicFramePr>
            <a:graphicFrameLocks noChangeAspect="1"/>
          </p:cNvGraphicFramePr>
          <p:nvPr/>
        </p:nvGraphicFramePr>
        <p:xfrm>
          <a:off x="4367213" y="3802063"/>
          <a:ext cx="11350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3" imgW="584200" imgH="406400" progId="Equation.3">
                  <p:embed/>
                </p:oleObj>
              </mc:Choice>
              <mc:Fallback>
                <p:oleObj name="" r:id="rId3" imgW="584200" imgH="4064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7213" y="3802063"/>
                        <a:ext cx="1135062" cy="844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15"/>
          <p:cNvGraphicFramePr>
            <a:graphicFrameLocks noChangeAspect="1"/>
          </p:cNvGraphicFramePr>
          <p:nvPr/>
        </p:nvGraphicFramePr>
        <p:xfrm>
          <a:off x="5408613" y="5526088"/>
          <a:ext cx="12922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558800" imgH="393700" progId="Equation.3">
                  <p:embed/>
                </p:oleObj>
              </mc:Choice>
              <mc:Fallback>
                <p:oleObj name="" r:id="rId5" imgW="558800" imgH="3937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8613" y="5526088"/>
                        <a:ext cx="1292225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AutoShape 7"/>
          <p:cNvSpPr/>
          <p:nvPr/>
        </p:nvSpPr>
        <p:spPr>
          <a:xfrm>
            <a:off x="5591175" y="4144963"/>
            <a:ext cx="192088" cy="130175"/>
          </a:xfrm>
          <a:prstGeom prst="rightArrow">
            <a:avLst>
              <a:gd name="adj1" fmla="val 50000"/>
              <a:gd name="adj2" fmla="val 7363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02" name="Object 6"/>
          <p:cNvGraphicFramePr>
            <a:graphicFrameLocks noChangeAspect="1"/>
          </p:cNvGraphicFramePr>
          <p:nvPr/>
        </p:nvGraphicFramePr>
        <p:xfrm>
          <a:off x="9409113" y="3989388"/>
          <a:ext cx="7747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7" imgW="330200" imgH="177800" progId="Equation.3">
                  <p:embed/>
                </p:oleObj>
              </mc:Choice>
              <mc:Fallback>
                <p:oleObj name="" r:id="rId7" imgW="330200" imgH="1778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09113" y="3989388"/>
                        <a:ext cx="774700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3" name="矩形 46"/>
          <p:cNvSpPr/>
          <p:nvPr/>
        </p:nvSpPr>
        <p:spPr>
          <a:xfrm>
            <a:off x="2366963" y="4805363"/>
            <a:ext cx="1008062" cy="5857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charset="-122"/>
                <a:ea typeface="微软雅黑" panose="020B0503020204020204" charset="-122"/>
              </a:rPr>
              <a:t>此时</a:t>
            </a:r>
            <a:endParaRPr lang="zh-CN" altLang="en-US" sz="2000" b="1" dirty="0">
              <a:solidFill>
                <a:srgbClr val="0033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3804" name="对象 1"/>
          <p:cNvGraphicFramePr>
            <a:graphicFrameLocks noChangeAspect="1"/>
          </p:cNvGraphicFramePr>
          <p:nvPr/>
        </p:nvGraphicFramePr>
        <p:xfrm>
          <a:off x="5624513" y="2849563"/>
          <a:ext cx="330835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9" imgW="1612900" imgH="584200" progId="Equation.3">
                  <p:embed/>
                </p:oleObj>
              </mc:Choice>
              <mc:Fallback>
                <p:oleObj name="" r:id="rId9" imgW="1612900" imgH="5842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4513" y="2849563"/>
                        <a:ext cx="3308350" cy="1144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5" name="Rectangle 18"/>
          <p:cNvSpPr/>
          <p:nvPr/>
        </p:nvSpPr>
        <p:spPr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33806" name="对象 3"/>
          <p:cNvGraphicFramePr>
            <a:graphicFrameLocks noChangeAspect="1"/>
          </p:cNvGraphicFramePr>
          <p:nvPr/>
        </p:nvGraphicFramePr>
        <p:xfrm>
          <a:off x="5951538" y="3970338"/>
          <a:ext cx="29527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1" imgW="1409700" imgH="228600" progId="Equation.3">
                  <p:embed/>
                </p:oleObj>
              </mc:Choice>
              <mc:Fallback>
                <p:oleObj name="" r:id="rId11" imgW="1409700" imgH="228600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51538" y="3970338"/>
                        <a:ext cx="2952750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7" name="AutoShape 7"/>
          <p:cNvSpPr/>
          <p:nvPr/>
        </p:nvSpPr>
        <p:spPr>
          <a:xfrm>
            <a:off x="9048750" y="4144963"/>
            <a:ext cx="192088" cy="130175"/>
          </a:xfrm>
          <a:prstGeom prst="rightArrow">
            <a:avLst>
              <a:gd name="adj1" fmla="val 50000"/>
              <a:gd name="adj2" fmla="val 73637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3808" name="TextBox 15"/>
          <p:cNvSpPr txBox="1"/>
          <p:nvPr/>
        </p:nvSpPr>
        <p:spPr>
          <a:xfrm>
            <a:off x="5434013" y="5516563"/>
            <a:ext cx="1441450" cy="829945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endParaRPr lang="zh-CN" altLang="en-US" sz="4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5867</Words>
  <Application>WPS 演示</Application>
  <PresentationFormat>宽屏</PresentationFormat>
  <Paragraphs>515</Paragraphs>
  <Slides>44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65</vt:i4>
      </vt:variant>
      <vt:variant>
        <vt:lpstr>幻灯片标题</vt:lpstr>
      </vt:variant>
      <vt:variant>
        <vt:i4>44</vt:i4>
      </vt:variant>
    </vt:vector>
  </HeadingPairs>
  <TitlesOfParts>
    <vt:vector size="119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楷体_GB2312</vt:lpstr>
      <vt:lpstr>WPS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Photoshop.Image.6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Photoshop.Image.6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Photoshop.Image.6</vt:lpstr>
      <vt:lpstr>Equation.3</vt:lpstr>
      <vt:lpstr>Equation.3</vt:lpstr>
      <vt:lpstr>Equation.3</vt:lpstr>
      <vt:lpstr>Equation.3</vt:lpstr>
      <vt:lpstr>Equation.3</vt:lpstr>
      <vt:lpstr>Photoshop.Image.6</vt:lpstr>
      <vt:lpstr>Photoshop.Image.6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传感器的组成和分类</vt:lpstr>
      <vt:lpstr>传感器的基本特性</vt:lpstr>
      <vt:lpstr>PowerPoint 演示文稿</vt:lpstr>
      <vt:lpstr>PowerPoint 演示文稿</vt:lpstr>
      <vt:lpstr>PowerPoint 演示文稿</vt:lpstr>
      <vt:lpstr>PowerPoint 演示文稿</vt:lpstr>
      <vt:lpstr>4.交流电桥式测量电路</vt:lpstr>
      <vt:lpstr>PowerPoint 演示文稿</vt:lpstr>
      <vt:lpstr>6.变压器式交流电桥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四、压电式传感器的应用（续）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电压放大器（续）</vt:lpstr>
      <vt:lpstr>1. 电压放大器（续）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苏畅</cp:lastModifiedBy>
  <cp:revision>162</cp:revision>
  <dcterms:created xsi:type="dcterms:W3CDTF">2019-06-19T02:08:00Z</dcterms:created>
  <dcterms:modified xsi:type="dcterms:W3CDTF">2024-12-24T06:28:12Z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4C5B5D96E33649B0AAF1ED4B37E97E5B_13</vt:lpwstr>
  </property>
</Properties>
</file>